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455" r:id="rId3"/>
    <p:sldId id="262" r:id="rId4"/>
    <p:sldId id="530" r:id="rId5"/>
    <p:sldId id="531" r:id="rId6"/>
    <p:sldId id="532" r:id="rId7"/>
    <p:sldId id="510" r:id="rId8"/>
    <p:sldId id="523" r:id="rId9"/>
    <p:sldId id="511" r:id="rId10"/>
    <p:sldId id="512" r:id="rId11"/>
    <p:sldId id="503" r:id="rId12"/>
    <p:sldId id="513" r:id="rId13"/>
    <p:sldId id="506" r:id="rId14"/>
    <p:sldId id="515" r:id="rId15"/>
    <p:sldId id="533" r:id="rId16"/>
    <p:sldId id="518" r:id="rId17"/>
    <p:sldId id="495" r:id="rId18"/>
    <p:sldId id="520" r:id="rId19"/>
    <p:sldId id="521" r:id="rId20"/>
    <p:sldId id="519" r:id="rId21"/>
    <p:sldId id="498" r:id="rId22"/>
    <p:sldId id="516" r:id="rId23"/>
    <p:sldId id="517" r:id="rId24"/>
    <p:sldId id="468" r:id="rId25"/>
    <p:sldId id="536" r:id="rId26"/>
    <p:sldId id="535" r:id="rId27"/>
    <p:sldId id="537" r:id="rId28"/>
    <p:sldId id="524" r:id="rId29"/>
    <p:sldId id="529" r:id="rId30"/>
    <p:sldId id="557" r:id="rId3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66785" autoAdjust="0"/>
  </p:normalViewPr>
  <p:slideViewPr>
    <p:cSldViewPr showGuides="1">
      <p:cViewPr varScale="1">
        <p:scale>
          <a:sx n="48" d="100"/>
          <a:sy n="4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24184-0EE6-466D-B5BE-2179913A1CC6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E27F-6A12-469F-AC7E-6A0C84754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8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88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3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38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21BD33C-05A5-4EDD-8DCB-C4C84D857A82}" type="slidenum">
              <a:rPr lang="ru-RU" altLang="ru-RU"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56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5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E0190D-1F14-4C08-AD34-B0B7092F3B49}" type="slidenum">
              <a:rPr lang="ru-RU" altLang="ru-RU"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480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35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47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11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3780-69BA-4E71-B7F0-E1699DA1439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9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9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30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0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8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7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65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6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6E27F-6A12-469F-AC7E-6A0C847543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9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sut.sledcom.ru/folder/873720/?print=1#/pri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s://vk.com/indigo_centre" TargetMode="External"/><Relationship Id="rId4" Type="http://schemas.openxmlformats.org/officeDocument/2006/relationships/hyperlink" Target="http://www.indigocentre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6614" y="1340768"/>
            <a:ext cx="8827386" cy="428318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altLang="ru-RU" sz="4300" b="1" dirty="0">
              <a:latin typeface="+mj-lt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sz="4300" b="1" dirty="0" smtClean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altLang="ru-RU" sz="4300" b="1" dirty="0" smtClean="0">
                <a:latin typeface="+mj-lt"/>
                <a:cs typeface="Times New Roman" panose="02020603050405020304" pitchFamily="18" charset="0"/>
              </a:rPr>
              <a:t>Конструктивное общение </a:t>
            </a:r>
          </a:p>
          <a:p>
            <a:pPr algn="ctr">
              <a:buNone/>
            </a:pPr>
            <a:r>
              <a:rPr lang="ru-RU" altLang="ru-RU" sz="4300" b="1" dirty="0" smtClean="0">
                <a:latin typeface="+mj-lt"/>
                <a:cs typeface="Times New Roman" panose="02020603050405020304" pitchFamily="18" charset="0"/>
              </a:rPr>
              <a:t>с детьми.</a:t>
            </a:r>
          </a:p>
          <a:p>
            <a:pPr algn="ctr">
              <a:buNone/>
            </a:pPr>
            <a:r>
              <a:rPr lang="ru-RU" altLang="ru-RU" sz="4300" b="1" dirty="0" smtClean="0">
                <a:latin typeface="+mj-lt"/>
                <a:cs typeface="Times New Roman" panose="02020603050405020304" pitchFamily="18" charset="0"/>
              </a:rPr>
              <a:t>Скажи жизни «Да»</a:t>
            </a:r>
          </a:p>
          <a:p>
            <a:pPr algn="ctr">
              <a:buNone/>
            </a:pPr>
            <a:endParaRPr lang="ru-RU" altLang="ru-RU" sz="4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alt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E:\Документация зав. отдела\Эмблема нова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" y="-271715"/>
            <a:ext cx="1130927" cy="11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90725" y="-265853"/>
            <a:ext cx="7953275" cy="1144819"/>
          </a:xfrm>
          <a:prstGeom prst="rect">
            <a:avLst/>
          </a:prstGeom>
          <a:solidFill>
            <a:schemeClr val="bg2"/>
          </a:solidFill>
          <a:ln w="12700">
            <a:solidFill>
              <a:srgbClr val="7F7F7F"/>
            </a:solidFill>
            <a:miter lim="800000"/>
          </a:ln>
          <a:effectLst>
            <a:outerShdw dist="28398" dir="3806097" algn="ctr" rotWithShape="0">
              <a:srgbClr val="4F62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МУНИЦИПАЛЬНОЕ БЮДЖЕТНОЕ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ОБРАЗОВАТЕЛЬНОЕ УЧРЕЖДЕНИЕ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b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</a:b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/>
            </a:r>
            <a:b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</a:b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«ЦЕНТР ПСИХОЛОГО-ПЕДАГОГИЧЕСКОЙ, МЕДИЦИНСКОЙ И СОЦИАЛЬНОЙ ПОМОЩИ </a:t>
            </a:r>
            <a:r>
              <a:rPr lang="en-US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«САТОРИС»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ГО г. Уфа</a:t>
            </a:r>
            <a:endParaRPr lang="ru-RU" altLang="ru-RU" sz="1600" dirty="0">
              <a:solidFill>
                <a:srgbClr val="FFFF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9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860032"/>
              </a:tblGrid>
              <a:tr h="583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ТРУДНОСТИ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ДЕЛАТЬ</a:t>
                      </a:r>
                      <a:endParaRPr lang="ru-RU" dirty="0"/>
                    </a:p>
                  </a:txBody>
                  <a:tcPr/>
                </a:tc>
              </a:tr>
              <a:tr h="627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u="sng" baseline="0" dirty="0" smtClean="0">
                          <a:solidFill>
                            <a:schemeClr val="tx2"/>
                          </a:solidFill>
                        </a:rPr>
                        <a:t>Индивидуально-личностные особенности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- тревожность,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- сниженное настроение, депрессивность,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- </a:t>
                      </a:r>
                      <a:r>
                        <a:rPr lang="ru-RU" sz="2400" b="1" baseline="0" dirty="0" err="1" smtClean="0">
                          <a:solidFill>
                            <a:schemeClr val="tx2"/>
                          </a:solidFill>
                        </a:rPr>
                        <a:t>перфекционизм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- </a:t>
                      </a:r>
                      <a:r>
                        <a:rPr lang="ru-RU" sz="2400" b="1" baseline="0" dirty="0" err="1" smtClean="0">
                          <a:solidFill>
                            <a:schemeClr val="tx2"/>
                          </a:solidFill>
                        </a:rPr>
                        <a:t>демонстративность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- низкая самооценка,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- неприятие своей внешности,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- агрессивность, импульсивность,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- склонность к рискованному и зависимому поведению.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- Чаще говорить по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 «душам»,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- развивать навык «качественного» общения,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- помогать подростку в принятии себя,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- помогать разбираться в себе,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видеть сильные и слабые стороны,</a:t>
                      </a:r>
                      <a:endParaRPr lang="ru-RU" sz="24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- показывать личный пример в решении 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проблем,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- разбираться в причинах поведения,</a:t>
                      </a:r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своевременно</a:t>
                      </a:r>
                      <a:r>
                        <a:rPr lang="ru-RU" sz="3200" b="1" baseline="0" dirty="0" smtClean="0">
                          <a:solidFill>
                            <a:srgbClr val="FF0000"/>
                          </a:solidFill>
                        </a:rPr>
                        <a:t> обращаться к специалистам!</a:t>
                      </a:r>
                      <a:endParaRPr lang="ru-RU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185738"/>
            <a:ext cx="81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800" b="1" i="1" dirty="0" smtClean="0">
                <a:solidFill>
                  <a:srgbClr val="FF0000"/>
                </a:solidFill>
              </a:rPr>
              <a:t>ПОКОЛЕНИЕ </a:t>
            </a:r>
            <a:r>
              <a:rPr lang="en-US" altLang="ru-RU" sz="7300" b="1" i="1" dirty="0" smtClean="0">
                <a:solidFill>
                  <a:srgbClr val="FF0000"/>
                </a:solidFill>
              </a:rPr>
              <a:t>Z</a:t>
            </a:r>
            <a:r>
              <a:rPr lang="ru-RU" altLang="ru-RU" sz="4800" b="1" i="1" dirty="0">
                <a:solidFill>
                  <a:srgbClr val="FF0000"/>
                </a:solidFill>
              </a:rPr>
              <a:t> </a:t>
            </a:r>
            <a:r>
              <a:rPr lang="ru-RU" altLang="ru-RU" sz="4800" b="1" i="1" dirty="0" smtClean="0">
                <a:solidFill>
                  <a:srgbClr val="FF0000"/>
                </a:solidFill>
              </a:rPr>
              <a:t>(1997-2012 г.р.)</a:t>
            </a:r>
            <a:r>
              <a:rPr lang="ru-RU" altLang="ru-RU" sz="3200" b="1" i="1" dirty="0" smtClean="0">
                <a:solidFill>
                  <a:schemeClr val="tx2"/>
                </a:solidFill>
              </a:rPr>
              <a:t/>
            </a:r>
            <a:br>
              <a:rPr lang="ru-RU" altLang="ru-RU" sz="3200" b="1" i="1" dirty="0" smtClean="0">
                <a:solidFill>
                  <a:schemeClr val="tx2"/>
                </a:solidFill>
              </a:rPr>
            </a:br>
            <a:r>
              <a:rPr lang="ru-RU" altLang="ru-RU" sz="3200" b="1" i="1" dirty="0" smtClean="0">
                <a:solidFill>
                  <a:schemeClr val="tx2"/>
                </a:solidFill>
              </a:rPr>
              <a:t>КТО они «ГОСТИ ИЗ БУДУЩЕГ</a:t>
            </a:r>
            <a:r>
              <a:rPr lang="ru-RU" altLang="ru-RU" sz="3200" b="1" dirty="0" smtClean="0">
                <a:solidFill>
                  <a:schemeClr val="tx2"/>
                </a:solidFill>
              </a:rPr>
              <a:t>О»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342900" y="1503566"/>
            <a:ext cx="7613476" cy="5340621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buNone/>
            </a:pPr>
            <a:endParaRPr lang="ru-RU" altLang="ru-RU" sz="2400" b="1" dirty="0" smtClean="0">
              <a:solidFill>
                <a:schemeClr val="tx2"/>
              </a:solidFill>
            </a:endParaRPr>
          </a:p>
          <a:p>
            <a:r>
              <a:rPr lang="ru-RU" altLang="ru-RU" sz="5100" b="1" dirty="0" smtClean="0">
                <a:solidFill>
                  <a:srgbClr val="FF0000"/>
                </a:solidFill>
              </a:rPr>
              <a:t>С детства со смартфонами</a:t>
            </a:r>
          </a:p>
          <a:p>
            <a:r>
              <a:rPr lang="ru-RU" altLang="ru-RU" sz="5100" b="1" dirty="0" smtClean="0">
                <a:solidFill>
                  <a:schemeClr val="tx2"/>
                </a:solidFill>
              </a:rPr>
              <a:t>Меньше пьют и меньше употребляют наркотики</a:t>
            </a:r>
          </a:p>
          <a:p>
            <a:r>
              <a:rPr lang="ru-RU" altLang="ru-RU" sz="5100" b="1" dirty="0" smtClean="0">
                <a:solidFill>
                  <a:srgbClr val="FF0000"/>
                </a:solidFill>
              </a:rPr>
              <a:t>Чаще страдают депрессией, </a:t>
            </a:r>
            <a:r>
              <a:rPr lang="ru-RU" altLang="ru-RU" sz="5100" b="1" dirty="0" err="1" smtClean="0">
                <a:solidFill>
                  <a:srgbClr val="FF0000"/>
                </a:solidFill>
              </a:rPr>
              <a:t>социофобией</a:t>
            </a:r>
            <a:endParaRPr lang="ru-RU" altLang="ru-RU" sz="5100" b="1" dirty="0" smtClean="0">
              <a:solidFill>
                <a:srgbClr val="FF0000"/>
              </a:solidFill>
            </a:endParaRPr>
          </a:p>
          <a:p>
            <a:r>
              <a:rPr lang="ru-RU" altLang="ru-RU" sz="5100" b="1" dirty="0" smtClean="0">
                <a:solidFill>
                  <a:schemeClr val="tx2"/>
                </a:solidFill>
              </a:rPr>
              <a:t>Переживают за экологию</a:t>
            </a:r>
          </a:p>
          <a:p>
            <a:r>
              <a:rPr lang="ru-RU" altLang="ru-RU" sz="5100" b="1" dirty="0" smtClean="0">
                <a:solidFill>
                  <a:srgbClr val="FF0000"/>
                </a:solidFill>
              </a:rPr>
              <a:t>Политизированы, но менее социализированы</a:t>
            </a:r>
          </a:p>
          <a:p>
            <a:r>
              <a:rPr lang="ru-RU" altLang="ru-RU" sz="5100" b="1" dirty="0" smtClean="0">
                <a:solidFill>
                  <a:schemeClr val="tx2"/>
                </a:solidFill>
              </a:rPr>
              <a:t>Творческие, умные, нестандартно мыслят</a:t>
            </a:r>
          </a:p>
          <a:p>
            <a:r>
              <a:rPr lang="ru-RU" altLang="ru-RU" sz="5100" b="1" dirty="0" smtClean="0">
                <a:solidFill>
                  <a:srgbClr val="FF0000"/>
                </a:solidFill>
              </a:rPr>
              <a:t>Инфантильны, позже становятся самостоятельными</a:t>
            </a:r>
          </a:p>
          <a:p>
            <a:r>
              <a:rPr lang="ru-RU" altLang="ru-RU" sz="5100" b="1" dirty="0" smtClean="0">
                <a:solidFill>
                  <a:schemeClr val="tx2"/>
                </a:solidFill>
              </a:rPr>
              <a:t>Много знают, но знания порой поверхностны</a:t>
            </a:r>
          </a:p>
          <a:p>
            <a:r>
              <a:rPr lang="ru-RU" altLang="ru-RU" sz="5100" b="1" dirty="0">
                <a:solidFill>
                  <a:srgbClr val="FF0000"/>
                </a:solidFill>
              </a:rPr>
              <a:t>Удержание внимания сократилось в десятки раз</a:t>
            </a:r>
          </a:p>
          <a:p>
            <a:pPr eaLnBrk="1" hangingPunct="1"/>
            <a:r>
              <a:rPr lang="ru-RU" altLang="ru-RU" sz="5100" b="1" dirty="0" smtClean="0">
                <a:solidFill>
                  <a:schemeClr val="tx2"/>
                </a:solidFill>
              </a:rPr>
              <a:t>Запоминают не содержание информации, а место, где находится информация</a:t>
            </a:r>
          </a:p>
          <a:p>
            <a:pPr eaLnBrk="1" hangingPunct="1"/>
            <a:r>
              <a:rPr lang="ru-RU" altLang="ru-RU" sz="5100" b="1" dirty="0" smtClean="0">
                <a:solidFill>
                  <a:srgbClr val="FF0000"/>
                </a:solidFill>
              </a:rPr>
              <a:t>Клиповое сознание и мышление</a:t>
            </a:r>
          </a:p>
          <a:p>
            <a:pPr eaLnBrk="1" hangingPunct="1"/>
            <a:r>
              <a:rPr lang="ru-RU" altLang="ru-RU" sz="5100" b="1" dirty="0" smtClean="0">
                <a:solidFill>
                  <a:schemeClr val="tx2"/>
                </a:solidFill>
              </a:rPr>
              <a:t>Многозадачность</a:t>
            </a:r>
          </a:p>
          <a:p>
            <a:pPr eaLnBrk="1" hangingPunct="1"/>
            <a:r>
              <a:rPr lang="ru-RU" altLang="ru-RU" sz="5100" b="1" dirty="0" smtClean="0">
                <a:solidFill>
                  <a:schemeClr val="tx2"/>
                </a:solidFill>
              </a:rPr>
              <a:t>Из-за неумеренного пользования гаджетами может быть: </a:t>
            </a:r>
          </a:p>
          <a:p>
            <a:pPr marL="0" indent="0" eaLnBrk="1" hangingPunct="1">
              <a:buNone/>
            </a:pPr>
            <a:r>
              <a:rPr lang="ru-RU" altLang="ru-RU" sz="5100" b="1" dirty="0" smtClean="0">
                <a:solidFill>
                  <a:srgbClr val="C00000"/>
                </a:solidFill>
              </a:rPr>
              <a:t>      Цифровое слабоумие,  </a:t>
            </a:r>
            <a:r>
              <a:rPr lang="ru-RU" altLang="ru-RU" sz="5100" b="1" dirty="0" err="1" smtClean="0">
                <a:solidFill>
                  <a:srgbClr val="C00000"/>
                </a:solidFill>
              </a:rPr>
              <a:t>псевдодебильность</a:t>
            </a:r>
            <a:endParaRPr lang="ru-RU" altLang="ru-RU" sz="5100" b="1" dirty="0" smtClean="0">
              <a:solidFill>
                <a:srgbClr val="C00000"/>
              </a:solidFill>
            </a:endParaRPr>
          </a:p>
        </p:txBody>
      </p:sp>
      <p:pic>
        <p:nvPicPr>
          <p:cNvPr id="21508" name="Picture 2" descr="C:\Users\User\Desktop\6128317758_77fd81f02b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69286"/>
            <a:ext cx="208746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42900" y="185738"/>
            <a:ext cx="8189540" cy="6509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FF0000"/>
                </a:solidFill>
              </a:rPr>
              <a:t>ОНЛАЙН РИСКИ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sz="quarter" idx="1"/>
          </p:nvPr>
        </p:nvSpPr>
        <p:spPr>
          <a:xfrm>
            <a:off x="-26826" y="745272"/>
            <a:ext cx="8928992" cy="5805264"/>
          </a:xfrm>
        </p:spPr>
        <p:txBody>
          <a:bodyPr>
            <a:normAutofit/>
          </a:bodyPr>
          <a:lstStyle/>
          <a:p>
            <a:pPr lvl="0"/>
            <a:r>
              <a:rPr kumimoji="1" lang="ru-RU" sz="2400" b="1" u="sng" dirty="0">
                <a:solidFill>
                  <a:schemeClr val="tx2"/>
                </a:solidFill>
              </a:rPr>
              <a:t>Иллюзия реальности</a:t>
            </a:r>
            <a:r>
              <a:rPr kumimoji="1" lang="ru-RU" sz="2400" b="1" u="sng" dirty="0" smtClean="0">
                <a:solidFill>
                  <a:schemeClr val="tx2"/>
                </a:solidFill>
              </a:rPr>
              <a:t>: </a:t>
            </a:r>
            <a:r>
              <a:rPr kumimoji="1" lang="ru-RU" sz="2400" b="1" dirty="0" smtClean="0"/>
              <a:t>Стирание </a:t>
            </a:r>
            <a:r>
              <a:rPr kumimoji="1" lang="ru-RU" sz="2400" b="1" dirty="0"/>
              <a:t>границ между реальным миром и </a:t>
            </a:r>
            <a:r>
              <a:rPr kumimoji="1" lang="ru-RU" sz="2400" b="1" dirty="0" smtClean="0"/>
              <a:t>онлайн-миром, потеря чувства безопасности.</a:t>
            </a:r>
          </a:p>
          <a:p>
            <a:pPr lvl="0"/>
            <a:r>
              <a:rPr kumimoji="1" lang="ru-RU" sz="2400" b="1" u="sng" dirty="0" smtClean="0">
                <a:solidFill>
                  <a:schemeClr val="tx2"/>
                </a:solidFill>
              </a:rPr>
              <a:t>Стимуляция </a:t>
            </a:r>
            <a:r>
              <a:rPr kumimoji="1" lang="ru-RU" sz="2400" b="1" u="sng" dirty="0">
                <a:solidFill>
                  <a:schemeClr val="tx2"/>
                </a:solidFill>
              </a:rPr>
              <a:t>демонстративного поведения:  </a:t>
            </a:r>
            <a:r>
              <a:rPr lang="ru-RU" sz="2400" b="1" u="sng" dirty="0" smtClean="0">
                <a:solidFill>
                  <a:schemeClr val="tx2"/>
                </a:solidFill>
              </a:rPr>
              <a:t> </a:t>
            </a:r>
            <a:r>
              <a:rPr kumimoji="1" lang="ru-RU" sz="2400" b="1" dirty="0" smtClean="0">
                <a:solidFill>
                  <a:srgbClr val="FF0000"/>
                </a:solidFill>
              </a:rPr>
              <a:t>Интернет </a:t>
            </a:r>
            <a:r>
              <a:rPr kumimoji="1" lang="ru-RU" sz="2400" b="1" dirty="0">
                <a:solidFill>
                  <a:srgbClr val="FF0000"/>
                </a:solidFill>
              </a:rPr>
              <a:t>создает эффект </a:t>
            </a:r>
            <a:r>
              <a:rPr kumimoji="1" lang="ru-RU" sz="2400" b="1" dirty="0" smtClean="0">
                <a:solidFill>
                  <a:srgbClr val="FF0000"/>
                </a:solidFill>
              </a:rPr>
              <a:t>присутствия наблюдателя («На </a:t>
            </a:r>
            <a:r>
              <a:rPr kumimoji="1" lang="ru-RU" sz="2400" b="1" dirty="0">
                <a:solidFill>
                  <a:srgbClr val="FF0000"/>
                </a:solidFill>
              </a:rPr>
              <a:t>миру и смерть </a:t>
            </a:r>
            <a:r>
              <a:rPr kumimoji="1" lang="ru-RU" sz="2400" b="1" dirty="0" smtClean="0">
                <a:solidFill>
                  <a:srgbClr val="FF0000"/>
                </a:solidFill>
              </a:rPr>
              <a:t>красна»).</a:t>
            </a:r>
            <a:endParaRPr lang="ru-RU" altLang="ru-RU" sz="2400" b="1" dirty="0">
              <a:solidFill>
                <a:srgbClr val="FF0000"/>
              </a:solidFill>
            </a:endParaRPr>
          </a:p>
          <a:p>
            <a:pPr lvl="0"/>
            <a:r>
              <a:rPr lang="ru-RU" sz="2400" b="1" u="sng" dirty="0" smtClean="0">
                <a:solidFill>
                  <a:schemeClr val="tx2"/>
                </a:solidFill>
              </a:rPr>
              <a:t>Контентные риски:  </a:t>
            </a:r>
            <a:r>
              <a:rPr lang="ru-RU" sz="2400" b="1" dirty="0" smtClean="0"/>
              <a:t>Постоянный рост опасного контента, негативный </a:t>
            </a:r>
            <a:r>
              <a:rPr lang="ru-RU" sz="2400" b="1" dirty="0"/>
              <a:t>контент </a:t>
            </a:r>
            <a:r>
              <a:rPr lang="ru-RU" sz="2400" b="1" dirty="0" smtClean="0"/>
              <a:t>с </a:t>
            </a:r>
            <a:r>
              <a:rPr lang="ru-RU" sz="2400" b="1" dirty="0"/>
              <a:t>открытых сайтов в закрытые группы в СС. </a:t>
            </a:r>
            <a:r>
              <a:rPr lang="ru-RU" sz="2400" b="1" dirty="0" smtClean="0"/>
              <a:t> Дети – создатели </a:t>
            </a:r>
            <a:r>
              <a:rPr lang="ru-RU" sz="2400" b="1" dirty="0"/>
              <a:t>негативного к</a:t>
            </a:r>
            <a:r>
              <a:rPr lang="ru-RU" sz="2400" b="1" dirty="0" smtClean="0"/>
              <a:t>онтента.</a:t>
            </a:r>
          </a:p>
          <a:p>
            <a:pPr lvl="0"/>
            <a:r>
              <a:rPr lang="ru-RU" sz="2400" b="1" u="sng" dirty="0" smtClean="0">
                <a:solidFill>
                  <a:schemeClr val="tx2"/>
                </a:solidFill>
              </a:rPr>
              <a:t>Коммуникационные риски:</a:t>
            </a:r>
            <a:r>
              <a:rPr lang="ru-RU" sz="2400" b="1" dirty="0" smtClean="0">
                <a:solidFill>
                  <a:srgbClr val="FF0000"/>
                </a:solidFill>
              </a:rPr>
              <a:t> интернет-</a:t>
            </a:r>
            <a:r>
              <a:rPr lang="ru-RU" sz="2400" b="1" dirty="0" err="1" smtClean="0">
                <a:solidFill>
                  <a:srgbClr val="FF0000"/>
                </a:solidFill>
              </a:rPr>
              <a:t>груминг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кибербуллицид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рекрутинг</a:t>
            </a:r>
            <a:r>
              <a:rPr lang="ru-RU" sz="2400" b="1" dirty="0">
                <a:solidFill>
                  <a:srgbClr val="FF0000"/>
                </a:solidFill>
              </a:rPr>
              <a:t> в опасные экстремистские </a:t>
            </a:r>
            <a:r>
              <a:rPr lang="ru-RU" sz="2400" b="1" dirty="0" smtClean="0">
                <a:solidFill>
                  <a:srgbClr val="FF0000"/>
                </a:solidFill>
              </a:rPr>
              <a:t>группы, сообщества.</a:t>
            </a:r>
          </a:p>
          <a:p>
            <a:r>
              <a:rPr lang="ru-RU" sz="2400" b="1" u="sng" dirty="0" smtClean="0">
                <a:solidFill>
                  <a:schemeClr val="tx2"/>
                </a:solidFill>
              </a:rPr>
              <a:t>Интернет-зависимость:</a:t>
            </a:r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smtClean="0"/>
              <a:t>Стремительное </a:t>
            </a:r>
            <a:r>
              <a:rPr lang="ru-RU" sz="2400" b="1" dirty="0"/>
              <a:t>снижение возраста возникновения чрезмерной увлеченностью </a:t>
            </a:r>
            <a:r>
              <a:rPr lang="ru-RU" sz="2400" b="1" dirty="0" smtClean="0"/>
              <a:t>ИКТ.</a:t>
            </a:r>
          </a:p>
          <a:p>
            <a:pPr>
              <a:buNone/>
            </a:pPr>
            <a:endParaRPr lang="ru-RU" altLang="ru-RU" sz="1900" b="1" dirty="0">
              <a:solidFill>
                <a:srgbClr val="FF0000"/>
              </a:solidFill>
            </a:endParaRPr>
          </a:p>
          <a:p>
            <a:pPr lvl="0"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161" y="219600"/>
            <a:ext cx="267464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b="1" dirty="0" smtClean="0">
                <a:solidFill>
                  <a:srgbClr val="FF0000"/>
                </a:solidFill>
                <a:latin typeface="+mn-lt"/>
              </a:rPr>
              <a:t>САЙТЫ, ПРОПАГАНДИРУЮЩИЕ </a:t>
            </a:r>
            <a:br>
              <a:rPr lang="ru-RU" altLang="ru-RU" sz="1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altLang="ru-RU" sz="1800" b="1" dirty="0" smtClean="0">
                <a:solidFill>
                  <a:srgbClr val="FF0000"/>
                </a:solidFill>
                <a:latin typeface="+mn-lt"/>
              </a:rPr>
              <a:t>ЧРЕЗМЕРНОЕ ПОХУДЕНИЕ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651481" y="1708791"/>
            <a:ext cx="271338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68C4"/>
                </a:solidFill>
                <a:latin typeface="+mn-lt"/>
                <a:cs typeface="Arial" panose="020B0604020202020204" pitchFamily="34" charset="0"/>
              </a:rPr>
              <a:t>Девочки сталкиваются с подобной информацией значимо чаще, чем мальчики. </a:t>
            </a:r>
            <a:endParaRPr lang="ru-RU" altLang="ru-RU" sz="1800" b="1" dirty="0" smtClean="0">
              <a:solidFill>
                <a:srgbClr val="3668C4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3668C4"/>
                </a:solidFill>
                <a:latin typeface="+mn-lt"/>
                <a:cs typeface="Arial" panose="020B0604020202020204" pitchFamily="34" charset="0"/>
              </a:rPr>
              <a:t>Их </a:t>
            </a:r>
            <a:r>
              <a:rPr lang="ru-RU" altLang="ru-RU" sz="1800" b="1" dirty="0">
                <a:solidFill>
                  <a:srgbClr val="3668C4"/>
                </a:solidFill>
                <a:latin typeface="+mn-lt"/>
                <a:cs typeface="Arial" panose="020B0604020202020204" pitchFamily="34" charset="0"/>
              </a:rPr>
              <a:t>интерес  резко возрастает  с началом подросткового возраста.</a:t>
            </a:r>
          </a:p>
        </p:txBody>
      </p:sp>
      <p:pic>
        <p:nvPicPr>
          <p:cNvPr id="24581" name="Picture 2" descr="C:\Users\User\Desktop\похудени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97658"/>
            <a:ext cx="1960562" cy="4297363"/>
          </a:xfrm>
          <a:noFill/>
        </p:spPr>
      </p:pic>
      <p:pic>
        <p:nvPicPr>
          <p:cNvPr id="6" name="Picture 2" descr="http://www.evtuhovich.ru/photos/668_thumbnail.jpg?12904929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95946"/>
            <a:ext cx="2614465" cy="32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6387" y="4837836"/>
            <a:ext cx="3341692" cy="175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3668C4"/>
                </a:solidFill>
              </a:rPr>
              <a:t>Опасными играми, например, такими как </a:t>
            </a:r>
            <a:r>
              <a:rPr lang="ru-RU" altLang="ru-RU" b="1" dirty="0" smtClean="0">
                <a:solidFill>
                  <a:srgbClr val="3668C4"/>
                </a:solidFill>
              </a:rPr>
              <a:t>«Собачий </a:t>
            </a:r>
            <a:r>
              <a:rPr lang="ru-RU" altLang="ru-RU" b="1" dirty="0">
                <a:solidFill>
                  <a:srgbClr val="3668C4"/>
                </a:solidFill>
              </a:rPr>
              <a:t>кайф», </a:t>
            </a:r>
            <a:endParaRPr lang="ru-RU" altLang="ru-RU" b="1" dirty="0" smtClean="0">
              <a:solidFill>
                <a:srgbClr val="3668C4"/>
              </a:solidFill>
            </a:endParaRPr>
          </a:p>
          <a:p>
            <a:r>
              <a:rPr lang="ru-RU" altLang="ru-RU" b="1" dirty="0" smtClean="0">
                <a:solidFill>
                  <a:srgbClr val="3668C4"/>
                </a:solidFill>
              </a:rPr>
              <a:t>«Беги, или умри»,</a:t>
            </a:r>
          </a:p>
          <a:p>
            <a:r>
              <a:rPr lang="ru-RU" altLang="ru-RU" b="1" dirty="0" smtClean="0">
                <a:solidFill>
                  <a:srgbClr val="3668C4"/>
                </a:solidFill>
              </a:rPr>
              <a:t>«Толкни меня на рельсы»</a:t>
            </a:r>
          </a:p>
          <a:p>
            <a:r>
              <a:rPr lang="ru-RU" altLang="ru-RU" b="1" dirty="0" smtClean="0">
                <a:solidFill>
                  <a:srgbClr val="3668C4"/>
                </a:solidFill>
              </a:rPr>
              <a:t>увлекаются </a:t>
            </a:r>
            <a:r>
              <a:rPr lang="ru-RU" altLang="ru-RU" b="1" dirty="0">
                <a:solidFill>
                  <a:srgbClr val="3668C4"/>
                </a:solidFill>
              </a:rPr>
              <a:t>в основном подростки 12–15 лет.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310643"/>
            <a:ext cx="3945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САЙТЫ, </a:t>
            </a:r>
            <a:r>
              <a:rPr lang="ru-RU" altLang="ru-RU" b="1" dirty="0">
                <a:solidFill>
                  <a:srgbClr val="FF0000"/>
                </a:solidFill>
              </a:rPr>
              <a:t>ГДЕ ОПИСЫВАЮТСЯ СПОСОБЫ НАНЕСЕНИЯ СЕБЕ ФИЗИЧЕСКОГО ВРЕДА И БОЛИ</a:t>
            </a:r>
            <a:br>
              <a:rPr lang="ru-RU" alt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ДЕЛАТЬ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70000" lnSpcReduction="20000"/>
          </a:bodyPr>
          <a:lstStyle/>
          <a:p>
            <a:r>
              <a:rPr kumimoji="1" lang="ru-RU" b="1" dirty="0" smtClean="0">
                <a:solidFill>
                  <a:schemeClr val="tx2"/>
                </a:solidFill>
              </a:rPr>
              <a:t>Повышать </a:t>
            </a:r>
            <a:r>
              <a:rPr kumimoji="1" lang="ru-RU" b="1" dirty="0" smtClean="0">
                <a:solidFill>
                  <a:srgbClr val="FF0000"/>
                </a:solidFill>
              </a:rPr>
              <a:t>цифровую </a:t>
            </a:r>
            <a:r>
              <a:rPr kumimoji="1" lang="ru-RU" b="1" dirty="0">
                <a:solidFill>
                  <a:srgbClr val="FF0000"/>
                </a:solidFill>
              </a:rPr>
              <a:t>грамотность </a:t>
            </a:r>
            <a:r>
              <a:rPr kumimoji="1" lang="ru-RU" b="1" dirty="0" smtClean="0">
                <a:solidFill>
                  <a:schemeClr val="tx2"/>
                </a:solidFill>
              </a:rPr>
              <a:t>по </a:t>
            </a:r>
            <a:r>
              <a:rPr kumimoji="1" lang="ru-RU" b="1" dirty="0">
                <a:solidFill>
                  <a:schemeClr val="tx2"/>
                </a:solidFill>
              </a:rPr>
              <a:t>безопасному </a:t>
            </a:r>
            <a:r>
              <a:rPr kumimoji="1" lang="ru-RU" b="1" dirty="0" smtClean="0">
                <a:solidFill>
                  <a:schemeClr val="tx2"/>
                </a:solidFill>
              </a:rPr>
              <a:t>поведению в сети, ориентироваться </a:t>
            </a:r>
            <a:r>
              <a:rPr kumimoji="1" lang="ru-RU" b="1" dirty="0">
                <a:solidFill>
                  <a:schemeClr val="tx2"/>
                </a:solidFill>
              </a:rPr>
              <a:t>в онлайн </a:t>
            </a:r>
            <a:r>
              <a:rPr kumimoji="1" lang="ru-RU" b="1" dirty="0" smtClean="0">
                <a:solidFill>
                  <a:schemeClr val="tx2"/>
                </a:solidFill>
              </a:rPr>
              <a:t>рисках. </a:t>
            </a:r>
            <a:endParaRPr kumimoji="1" lang="ru-RU" b="1" dirty="0">
              <a:solidFill>
                <a:schemeClr val="tx2"/>
              </a:solidFill>
            </a:endParaRPr>
          </a:p>
          <a:p>
            <a:r>
              <a:rPr kumimoji="1" lang="ru-RU" b="1" dirty="0" smtClean="0">
                <a:solidFill>
                  <a:schemeClr val="tx2"/>
                </a:solidFill>
              </a:rPr>
              <a:t>«</a:t>
            </a:r>
            <a:r>
              <a:rPr kumimoji="1" lang="ru-RU" b="1" dirty="0">
                <a:solidFill>
                  <a:schemeClr val="tx2"/>
                </a:solidFill>
              </a:rPr>
              <a:t>Родительский контроль» (чем младше ребенок, тем больше контроля</a:t>
            </a:r>
            <a:r>
              <a:rPr kumimoji="1" lang="ru-RU" b="1" dirty="0" smtClean="0">
                <a:solidFill>
                  <a:schemeClr val="tx2"/>
                </a:solidFill>
              </a:rPr>
              <a:t>).</a:t>
            </a:r>
          </a:p>
          <a:p>
            <a:endParaRPr kumimoji="1" lang="ru-RU" b="1" dirty="0">
              <a:solidFill>
                <a:schemeClr val="tx2"/>
              </a:solidFill>
            </a:endParaRPr>
          </a:p>
          <a:p>
            <a:pPr lvl="0"/>
            <a:r>
              <a:rPr kumimoji="1" lang="ru-RU" b="1" dirty="0" smtClean="0">
                <a:solidFill>
                  <a:schemeClr val="tx2"/>
                </a:solidFill>
              </a:rPr>
              <a:t>Изучать язык подросткового интернета (</a:t>
            </a:r>
            <a:r>
              <a:rPr kumimoji="1" lang="ru-RU" b="1" dirty="0" err="1" smtClean="0">
                <a:solidFill>
                  <a:schemeClr val="tx2"/>
                </a:solidFill>
              </a:rPr>
              <a:t>донатить</a:t>
            </a:r>
            <a:r>
              <a:rPr kumimoji="1" lang="ru-RU" b="1" dirty="0" smtClean="0">
                <a:solidFill>
                  <a:schemeClr val="tx2"/>
                </a:solidFill>
              </a:rPr>
              <a:t>, </a:t>
            </a:r>
            <a:r>
              <a:rPr kumimoji="1" lang="ru-RU" b="1" dirty="0" err="1" smtClean="0">
                <a:solidFill>
                  <a:schemeClr val="tx2"/>
                </a:solidFill>
              </a:rPr>
              <a:t>пруфы</a:t>
            </a:r>
            <a:r>
              <a:rPr kumimoji="1" lang="ru-RU" b="1" dirty="0" smtClean="0">
                <a:solidFill>
                  <a:schemeClr val="tx2"/>
                </a:solidFill>
              </a:rPr>
              <a:t>). </a:t>
            </a:r>
          </a:p>
          <a:p>
            <a:pPr marL="0" lvl="0" indent="0">
              <a:buNone/>
            </a:pPr>
            <a:endParaRPr kumimoji="1" lang="ru-RU" b="1" dirty="0" smtClean="0">
              <a:solidFill>
                <a:schemeClr val="tx2"/>
              </a:solidFill>
            </a:endParaRPr>
          </a:p>
          <a:p>
            <a:r>
              <a:rPr kumimoji="1" lang="ru-RU" b="1" dirty="0" smtClean="0">
                <a:solidFill>
                  <a:schemeClr val="tx2"/>
                </a:solidFill>
              </a:rPr>
              <a:t>Знать интересы ребенка в сети, его виртуальных друзей, его подписки, страницы, группы, статусы, посты, сайты, на которые он заходит (если что-то беспокоит – выяснять).</a:t>
            </a:r>
          </a:p>
          <a:p>
            <a:endParaRPr kumimoji="1" lang="ru-RU" b="1" dirty="0" smtClean="0">
              <a:solidFill>
                <a:schemeClr val="tx2"/>
              </a:solidFill>
            </a:endParaRPr>
          </a:p>
          <a:p>
            <a:r>
              <a:rPr kumimoji="1" lang="ru-RU" b="1" dirty="0" smtClean="0">
                <a:solidFill>
                  <a:schemeClr val="tx2"/>
                </a:solidFill>
              </a:rPr>
              <a:t>Обсуждать совместно правила </a:t>
            </a:r>
            <a:r>
              <a:rPr kumimoji="1" lang="ru-RU" b="1" dirty="0" smtClean="0">
                <a:solidFill>
                  <a:srgbClr val="FF0000"/>
                </a:solidFill>
              </a:rPr>
              <a:t>цифровой гигиены </a:t>
            </a:r>
            <a:r>
              <a:rPr kumimoji="1" lang="ru-RU" b="1" dirty="0" smtClean="0">
                <a:solidFill>
                  <a:schemeClr val="tx2"/>
                </a:solidFill>
              </a:rPr>
              <a:t>и внедрять их в практику жизни.</a:t>
            </a:r>
          </a:p>
          <a:p>
            <a:endParaRPr kumimoji="1" lang="ru-RU" b="1" dirty="0" smtClean="0">
              <a:solidFill>
                <a:srgbClr val="FF0000"/>
              </a:solidFill>
            </a:endParaRPr>
          </a:p>
          <a:p>
            <a:r>
              <a:rPr kumimoji="1" lang="ru-RU" b="1" dirty="0" smtClean="0">
                <a:solidFill>
                  <a:schemeClr val="tx2"/>
                </a:solidFill>
              </a:rPr>
              <a:t>При необходимости вводить </a:t>
            </a:r>
            <a:r>
              <a:rPr kumimoji="1" lang="ru-RU" b="1" dirty="0" smtClean="0">
                <a:solidFill>
                  <a:srgbClr val="FF0000"/>
                </a:solidFill>
              </a:rPr>
              <a:t>цифровой </a:t>
            </a:r>
            <a:r>
              <a:rPr kumimoji="1" lang="ru-RU" b="1" dirty="0" err="1" smtClean="0">
                <a:solidFill>
                  <a:srgbClr val="FF0000"/>
                </a:solidFill>
              </a:rPr>
              <a:t>детокс</a:t>
            </a:r>
            <a:r>
              <a:rPr kumimoji="1" lang="ru-RU" b="1" dirty="0" smtClean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endParaRPr kumimoji="1" lang="ru-RU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9217024" cy="1143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743452"/>
            <a:ext cx="8568952" cy="59979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 1. Каковы реакции ребенка на конфликты, ссоры и споры, возникающие в семье или школе? </a:t>
            </a:r>
            <a:r>
              <a:rPr lang="ru-RU" sz="2400" b="1" u="sng" dirty="0" smtClean="0"/>
              <a:t>Маркеры</a:t>
            </a:r>
            <a:r>
              <a:rPr lang="ru-RU" sz="2400" u="sng" dirty="0" smtClean="0"/>
              <a:t>:</a:t>
            </a:r>
          </a:p>
          <a:p>
            <a:pPr>
              <a:buFontTx/>
              <a:buChar char="-"/>
            </a:pPr>
            <a:r>
              <a:rPr lang="ru-RU" sz="2400" dirty="0" smtClean="0"/>
              <a:t>высказывания «Мне все надоело», «мне надоело жить в таких условиях», «лучше не жить, чем жить с вами».</a:t>
            </a:r>
          </a:p>
          <a:p>
            <a:pPr>
              <a:buNone/>
            </a:pPr>
            <a:r>
              <a:rPr lang="ru-RU" sz="2400" dirty="0" smtClean="0"/>
              <a:t>2. Как ребенок реализует свои желания, особенно те, которые осуществляются с трудом? </a:t>
            </a:r>
            <a:r>
              <a:rPr lang="ru-RU" sz="2400" b="1" u="sng" dirty="0" smtClean="0"/>
              <a:t>Маркеры:</a:t>
            </a:r>
          </a:p>
          <a:p>
            <a:pPr>
              <a:buNone/>
            </a:pPr>
            <a:r>
              <a:rPr lang="ru-RU" sz="2400" dirty="0" smtClean="0"/>
              <a:t>- если он пытается при этом нанести себе «ущерб» (падает на пол, бьется головой, раздирает кожу на теле и т.п.).</a:t>
            </a:r>
          </a:p>
          <a:p>
            <a:pPr>
              <a:buNone/>
            </a:pPr>
            <a:r>
              <a:rPr lang="ru-RU" sz="2400" dirty="0" smtClean="0"/>
              <a:t>3. Насколько он склонен к самообвинению, как часто называет себя «</a:t>
            </a:r>
            <a:r>
              <a:rPr lang="ru-RU" sz="2400" dirty="0" err="1" smtClean="0"/>
              <a:t>идиотом</a:t>
            </a:r>
            <a:r>
              <a:rPr lang="ru-RU" sz="2400" dirty="0" smtClean="0"/>
              <a:t>», «</a:t>
            </a:r>
            <a:r>
              <a:rPr lang="ru-RU" sz="2400" dirty="0" err="1" smtClean="0"/>
              <a:t>дураком</a:t>
            </a:r>
            <a:r>
              <a:rPr lang="ru-RU" sz="2400" dirty="0" smtClean="0"/>
              <a:t>», «уродом» и т.п. ?</a:t>
            </a:r>
          </a:p>
          <a:p>
            <a:pPr>
              <a:buNone/>
            </a:pPr>
            <a:r>
              <a:rPr lang="ru-RU" sz="2400" dirty="0" smtClean="0"/>
              <a:t>4. На что направлена активность ребенка в игре: созидание или разрушение?</a:t>
            </a:r>
          </a:p>
          <a:p>
            <a:pPr>
              <a:buNone/>
            </a:pPr>
            <a:r>
              <a:rPr lang="ru-RU" sz="2400" dirty="0" smtClean="0"/>
              <a:t>5. Что смотрит ребенок по телевидению, что читает ребенок, какие у него есть любимые герои, какую музыку он слушает?</a:t>
            </a:r>
          </a:p>
          <a:p>
            <a:pPr>
              <a:buNone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5565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Как выявить тенденции к </a:t>
            </a:r>
            <a:r>
              <a:rPr lang="ru-RU" sz="32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аутоагресии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ДОЛЖНО НАСТОРОЖИТЬ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58924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Печаль</a:t>
            </a:r>
            <a:r>
              <a:rPr lang="ru-RU" sz="4400" b="1" dirty="0">
                <a:solidFill>
                  <a:schemeClr val="tx2"/>
                </a:solidFill>
              </a:rPr>
              <a:t>, подавленность, тревога, </a:t>
            </a:r>
            <a:r>
              <a:rPr lang="ru-RU" sz="4400" b="1" dirty="0" smtClean="0">
                <a:solidFill>
                  <a:schemeClr val="tx2"/>
                </a:solidFill>
              </a:rPr>
              <a:t>плаксивость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Беспокойство</a:t>
            </a:r>
            <a:r>
              <a:rPr lang="ru-RU" sz="4400" b="1" dirty="0">
                <a:solidFill>
                  <a:schemeClr val="tx2"/>
                </a:solidFill>
              </a:rPr>
              <a:t>, раздражительность, </a:t>
            </a:r>
            <a:r>
              <a:rPr lang="ru-RU" sz="4400" b="1" dirty="0" smtClean="0">
                <a:solidFill>
                  <a:schemeClr val="tx2"/>
                </a:solidFill>
              </a:rPr>
              <a:t>угрюмость, замкнутость</a:t>
            </a:r>
            <a:endParaRPr lang="ru-RU" sz="4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Резкие перепады настроения: то внезапная эйфория, то приступы отчаяния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Потеря или повышение аппетита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Проблемы со сном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Высокая </a:t>
            </a:r>
            <a:r>
              <a:rPr lang="ru-RU" sz="4400" b="1" dirty="0">
                <a:solidFill>
                  <a:schemeClr val="tx2"/>
                </a:solidFill>
              </a:rPr>
              <a:t>критичность к себе и своим </a:t>
            </a:r>
            <a:r>
              <a:rPr lang="ru-RU" sz="4400" b="1" dirty="0" smtClean="0">
                <a:solidFill>
                  <a:schemeClr val="tx2"/>
                </a:solidFill>
              </a:rPr>
              <a:t>поступкам</a:t>
            </a:r>
          </a:p>
          <a:p>
            <a:pPr>
              <a:defRPr/>
            </a:pPr>
            <a:r>
              <a:rPr lang="ru-RU" sz="4400" b="1" dirty="0">
                <a:solidFill>
                  <a:schemeClr val="tx2"/>
                </a:solidFill>
              </a:rPr>
              <a:t>Заторможенная речь, заторможенность во взгляде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Небрежность в одежде, неряшливый внешний вид (нехарактерные ранее)</a:t>
            </a:r>
          </a:p>
          <a:p>
            <a:pPr>
              <a:defRPr/>
            </a:pPr>
            <a:r>
              <a:rPr lang="ru-RU" sz="7300" b="1" dirty="0" smtClean="0">
                <a:solidFill>
                  <a:srgbClr val="FF0000"/>
                </a:solidFill>
              </a:rPr>
              <a:t>НСП – </a:t>
            </a:r>
            <a:r>
              <a:rPr lang="ru-RU" sz="4400" b="1" dirty="0" smtClean="0">
                <a:solidFill>
                  <a:srgbClr val="FF0000"/>
                </a:solidFill>
              </a:rPr>
              <a:t>порезы, шрамы, ожоги</a:t>
            </a:r>
          </a:p>
          <a:p>
            <a:pPr>
              <a:defRPr/>
            </a:pPr>
            <a:endParaRPr lang="ru-RU" sz="40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40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36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36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3600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3600" dirty="0">
              <a:solidFill>
                <a:schemeClr val="tx2"/>
              </a:solidFill>
            </a:endParaRPr>
          </a:p>
          <a:p>
            <a:pPr marL="0" indent="0" algn="just">
              <a:buNone/>
              <a:defRPr/>
            </a:pPr>
            <a:endParaRPr lang="ru-RU" sz="3600" b="1" dirty="0">
              <a:solidFill>
                <a:schemeClr val="tx2"/>
              </a:solidFill>
            </a:endParaRPr>
          </a:p>
          <a:p>
            <a:pPr algn="ctr"/>
            <a:endParaRPr lang="ru-RU" sz="4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709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ЧТО ДОЛЖНО НАСТОРОЖИТЬ</a:t>
            </a:r>
            <a:endParaRPr lang="ru-RU" alt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611188" y="1484313"/>
            <a:ext cx="7993062" cy="51133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14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ru-RU" altLang="ru-RU" sz="14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1124744"/>
            <a:ext cx="817314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Потеря </a:t>
            </a:r>
            <a:r>
              <a:rPr lang="ru-RU" sz="2800" b="1" dirty="0">
                <a:solidFill>
                  <a:schemeClr val="tx2"/>
                </a:solidFill>
              </a:rPr>
              <a:t>интереса к </a:t>
            </a:r>
            <a:r>
              <a:rPr lang="ru-RU" sz="2800" b="1" dirty="0" smtClean="0">
                <a:solidFill>
                  <a:schemeClr val="tx2"/>
                </a:solidFill>
              </a:rPr>
              <a:t>прежним увлечениям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tx2"/>
                </a:solidFill>
              </a:rPr>
              <a:t>Увлечение депрессивной субкультурой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tx2"/>
                </a:solidFill>
              </a:rPr>
              <a:t>Снижение </a:t>
            </a:r>
            <a:r>
              <a:rPr lang="ru-RU" altLang="ru-RU" sz="2800" b="1" dirty="0">
                <a:solidFill>
                  <a:schemeClr val="tx2"/>
                </a:solidFill>
              </a:rPr>
              <a:t>интереса к учебе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Пропуски </a:t>
            </a:r>
            <a:r>
              <a:rPr lang="ru-RU" sz="2800" b="1" dirty="0">
                <a:solidFill>
                  <a:schemeClr val="tx2"/>
                </a:solidFill>
              </a:rPr>
              <a:t>занятий в школе, </a:t>
            </a:r>
            <a:r>
              <a:rPr lang="ru-RU" sz="2800" b="1" dirty="0" smtClean="0">
                <a:solidFill>
                  <a:schemeClr val="tx2"/>
                </a:solidFill>
              </a:rPr>
              <a:t>невыполнение </a:t>
            </a:r>
            <a:r>
              <a:rPr lang="ru-RU" sz="2800" b="1" dirty="0">
                <a:solidFill>
                  <a:schemeClr val="tx2"/>
                </a:solidFill>
              </a:rPr>
              <a:t>домашнего </a:t>
            </a:r>
            <a:r>
              <a:rPr lang="ru-RU" sz="2800" b="1" dirty="0" smtClean="0">
                <a:solidFill>
                  <a:schemeClr val="tx2"/>
                </a:solidFill>
              </a:rPr>
              <a:t>задания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Избегание </a:t>
            </a:r>
            <a:r>
              <a:rPr lang="ru-RU" sz="2800" b="1" dirty="0">
                <a:solidFill>
                  <a:schemeClr val="tx2"/>
                </a:solidFill>
              </a:rPr>
              <a:t>общения с </a:t>
            </a:r>
            <a:r>
              <a:rPr lang="ru-RU" sz="2800" b="1" dirty="0" smtClean="0">
                <a:solidFill>
                  <a:schemeClr val="tx2"/>
                </a:solidFill>
              </a:rPr>
              <a:t>одноклассниками</a:t>
            </a:r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</a:rPr>
              <a:t>Сужение круга контактов, стремление к уединению, отказ от </a:t>
            </a:r>
            <a:r>
              <a:rPr lang="ru-RU" sz="2800" b="1" dirty="0" smtClean="0">
                <a:solidFill>
                  <a:schemeClr val="tx2"/>
                </a:solidFill>
              </a:rPr>
              <a:t>контактов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tx2"/>
                </a:solidFill>
              </a:rPr>
              <a:t>Смена </a:t>
            </a:r>
            <a:r>
              <a:rPr lang="ru-RU" altLang="ru-RU" sz="2800" b="1" dirty="0">
                <a:solidFill>
                  <a:schemeClr val="tx2"/>
                </a:solidFill>
              </a:rPr>
              <a:t>близкого окружения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tx2"/>
                </a:solidFill>
              </a:rPr>
              <a:t>Увлечение </a:t>
            </a:r>
            <a:r>
              <a:rPr lang="ru-RU" altLang="ru-RU" sz="2800" b="1" dirty="0">
                <a:solidFill>
                  <a:schemeClr val="tx2"/>
                </a:solidFill>
              </a:rPr>
              <a:t>экстремальными видами (</a:t>
            </a:r>
            <a:r>
              <a:rPr lang="ru-RU" altLang="ru-RU" sz="2800" b="1" dirty="0" err="1">
                <a:solidFill>
                  <a:schemeClr val="tx2"/>
                </a:solidFill>
              </a:rPr>
              <a:t>руферство</a:t>
            </a:r>
            <a:r>
              <a:rPr lang="ru-RU" altLang="ru-RU" sz="2800" b="1" dirty="0">
                <a:solidFill>
                  <a:schemeClr val="tx2"/>
                </a:solidFill>
              </a:rPr>
              <a:t>, </a:t>
            </a:r>
            <a:r>
              <a:rPr lang="ru-RU" altLang="ru-RU" sz="2800" b="1" dirty="0" err="1">
                <a:solidFill>
                  <a:schemeClr val="tx2"/>
                </a:solidFill>
              </a:rPr>
              <a:t>зацеперство</a:t>
            </a:r>
            <a:r>
              <a:rPr lang="ru-RU" altLang="ru-RU" sz="2800" b="1" dirty="0">
                <a:solidFill>
                  <a:schemeClr val="tx2"/>
                </a:solidFill>
              </a:rPr>
              <a:t>)</a:t>
            </a:r>
          </a:p>
          <a:p>
            <a:endParaRPr lang="ru-RU" alt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4894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ДОЛЖНО НАСТОРОЖИТЬ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9492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Смерть и самоубийство как постоянная тема </a:t>
            </a:r>
            <a:r>
              <a:rPr lang="ru-RU" sz="2400" b="1" dirty="0" smtClean="0">
                <a:solidFill>
                  <a:schemeClr val="tx2"/>
                </a:solidFill>
              </a:rPr>
              <a:t>разговоров.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Особый </a:t>
            </a:r>
            <a:r>
              <a:rPr lang="ru-RU" sz="2400" b="1" dirty="0">
                <a:solidFill>
                  <a:schemeClr val="tx2"/>
                </a:solidFill>
              </a:rPr>
              <a:t>интерес к тому, что происходит с человеком после </a:t>
            </a:r>
            <a:r>
              <a:rPr lang="ru-RU" sz="2400" b="1" dirty="0" smtClean="0">
                <a:solidFill>
                  <a:schemeClr val="tx2"/>
                </a:solidFill>
              </a:rPr>
              <a:t>смерти.</a:t>
            </a: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Предпочтение депрессивной музыки, фильмов, книг.</a:t>
            </a: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Разговоры </a:t>
            </a:r>
            <a:r>
              <a:rPr lang="ru-RU" sz="2400" b="1" dirty="0">
                <a:solidFill>
                  <a:schemeClr val="tx2"/>
                </a:solidFill>
              </a:rPr>
              <a:t>об отсутствии ценности </a:t>
            </a:r>
            <a:r>
              <a:rPr lang="ru-RU" sz="2400" b="1" dirty="0" smtClean="0">
                <a:solidFill>
                  <a:schemeClr val="tx2"/>
                </a:solidFill>
              </a:rPr>
              <a:t>жизни.</a:t>
            </a: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Фантазии на тему о своей смерти, интерес, проявляющийся косвенно или прямо к возможным средствам </a:t>
            </a:r>
            <a:r>
              <a:rPr lang="ru-RU" sz="2400" b="1" dirty="0" smtClean="0">
                <a:solidFill>
                  <a:schemeClr val="tx2"/>
                </a:solidFill>
              </a:rPr>
              <a:t>самоубийства.</a:t>
            </a: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Написание прощальных </a:t>
            </a:r>
            <a:r>
              <a:rPr lang="ru-RU" sz="2400" b="1" dirty="0" smtClean="0">
                <a:solidFill>
                  <a:srgbClr val="FF0000"/>
                </a:solidFill>
              </a:rPr>
              <a:t>писем, записок.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Несвойственная молчаливость или высказывания со скрытым вторым смыслом, связанные со </a:t>
            </a:r>
            <a:r>
              <a:rPr lang="ru-RU" sz="2400" b="1" dirty="0" smtClean="0">
                <a:solidFill>
                  <a:schemeClr val="tx2"/>
                </a:solidFill>
              </a:rPr>
              <a:t>смертью.</a:t>
            </a:r>
            <a:endParaRPr lang="ru-RU" sz="2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Странное </a:t>
            </a:r>
            <a:r>
              <a:rPr lang="ru-RU" sz="2400" b="1" dirty="0">
                <a:solidFill>
                  <a:srgbClr val="FF0000"/>
                </a:solidFill>
              </a:rPr>
              <a:t>для окружающих «прощальное» поведение с </a:t>
            </a:r>
            <a:r>
              <a:rPr lang="ru-RU" sz="2400" b="1" dirty="0" smtClean="0">
                <a:solidFill>
                  <a:srgbClr val="FF0000"/>
                </a:solidFill>
              </a:rPr>
              <a:t>людьми.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Раздача </a:t>
            </a:r>
            <a:r>
              <a:rPr lang="ru-RU" sz="2400" b="1" dirty="0">
                <a:solidFill>
                  <a:srgbClr val="FF0000"/>
                </a:solidFill>
              </a:rPr>
              <a:t>личных вещей, упаковка вещей, завершение </a:t>
            </a:r>
            <a:r>
              <a:rPr lang="ru-RU" sz="2400" b="1" dirty="0" smtClean="0">
                <a:solidFill>
                  <a:srgbClr val="FF0000"/>
                </a:solidFill>
              </a:rPr>
              <a:t>дел.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 algn="ctr"/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ДОЛЖНО НАСТОРОЖИТЬ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688632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altLang="ru-RU" sz="4400" b="1" dirty="0" smtClean="0">
                <a:solidFill>
                  <a:schemeClr val="tx2"/>
                </a:solidFill>
              </a:rPr>
              <a:t> Прямые</a:t>
            </a:r>
            <a:r>
              <a:rPr lang="ru-RU" altLang="ru-RU" sz="4400" b="1" dirty="0">
                <a:solidFill>
                  <a:schemeClr val="tx2"/>
                </a:solidFill>
              </a:rPr>
              <a:t>, явные высказывания о смерти: </a:t>
            </a:r>
            <a:endParaRPr lang="ru-RU" altLang="ru-RU" sz="4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altLang="ru-RU" sz="4400" dirty="0" smtClean="0">
                <a:solidFill>
                  <a:schemeClr val="tx2"/>
                </a:solidFill>
              </a:rPr>
              <a:t>“</a:t>
            </a:r>
            <a:r>
              <a:rPr lang="ru-RU" altLang="ru-RU" sz="4400" dirty="0">
                <a:solidFill>
                  <a:schemeClr val="tx2"/>
                </a:solidFill>
              </a:rPr>
              <a:t>Я не могу так больше”, </a:t>
            </a:r>
            <a:r>
              <a:rPr lang="ru-RU" altLang="ru-RU" sz="4400" dirty="0" smtClean="0">
                <a:solidFill>
                  <a:schemeClr val="tx2"/>
                </a:solidFill>
              </a:rPr>
              <a:t>“Я ненавижу жизнь</a:t>
            </a:r>
            <a:r>
              <a:rPr lang="ru-RU" altLang="ru-RU" sz="4400" dirty="0">
                <a:solidFill>
                  <a:schemeClr val="tx2"/>
                </a:solidFill>
              </a:rPr>
              <a:t>”, </a:t>
            </a:r>
            <a:r>
              <a:rPr lang="ru-RU" altLang="ru-RU" sz="4400" dirty="0" smtClean="0">
                <a:solidFill>
                  <a:schemeClr val="tx2"/>
                </a:solidFill>
              </a:rPr>
              <a:t>“Я </a:t>
            </a:r>
            <a:r>
              <a:rPr lang="ru-RU" altLang="ru-RU" sz="4400" dirty="0">
                <a:solidFill>
                  <a:schemeClr val="tx2"/>
                </a:solidFill>
              </a:rPr>
              <a:t>покончу с собой</a:t>
            </a:r>
            <a:r>
              <a:rPr lang="ru-RU" altLang="ru-RU" sz="4400" dirty="0" smtClean="0">
                <a:solidFill>
                  <a:schemeClr val="tx2"/>
                </a:solidFill>
              </a:rPr>
              <a:t>”.</a:t>
            </a:r>
            <a:endParaRPr lang="ru-RU" altLang="ru-RU" sz="4400" dirty="0">
              <a:solidFill>
                <a:schemeClr val="tx2"/>
              </a:solidFill>
            </a:endParaRPr>
          </a:p>
          <a:p>
            <a:pPr marL="0" indent="0"/>
            <a:r>
              <a:rPr lang="ru-RU" altLang="ru-RU" sz="4400" b="1" dirty="0">
                <a:solidFill>
                  <a:schemeClr val="tx2"/>
                </a:solidFill>
              </a:rPr>
              <a:t> Косвенные намеки о своем намерении: </a:t>
            </a:r>
            <a:endParaRPr lang="ru-RU" altLang="ru-RU" sz="4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altLang="ru-RU" sz="4400" dirty="0" smtClean="0">
                <a:solidFill>
                  <a:schemeClr val="tx2"/>
                </a:solidFill>
              </a:rPr>
              <a:t>“</a:t>
            </a:r>
            <a:r>
              <a:rPr lang="ru-RU" altLang="ru-RU" sz="4400" dirty="0">
                <a:solidFill>
                  <a:schemeClr val="tx2"/>
                </a:solidFill>
              </a:rPr>
              <a:t>Я больше не буду ни для кого  </a:t>
            </a:r>
            <a:r>
              <a:rPr lang="ru-RU" altLang="ru-RU" sz="4400" dirty="0" smtClean="0">
                <a:solidFill>
                  <a:schemeClr val="tx2"/>
                </a:solidFill>
              </a:rPr>
              <a:t>проблемой</a:t>
            </a:r>
            <a:r>
              <a:rPr lang="ru-RU" altLang="ru-RU" sz="4400" dirty="0">
                <a:solidFill>
                  <a:schemeClr val="tx2"/>
                </a:solidFill>
              </a:rPr>
              <a:t>”, “Тебе больше не придется обо мне волноваться”, “Я </a:t>
            </a:r>
            <a:r>
              <a:rPr lang="ru-RU" altLang="ru-RU" sz="4400" dirty="0" smtClean="0">
                <a:solidFill>
                  <a:schemeClr val="tx2"/>
                </a:solidFill>
              </a:rPr>
              <a:t>никому не </a:t>
            </a:r>
            <a:r>
              <a:rPr lang="ru-RU" altLang="ru-RU" sz="4400" dirty="0">
                <a:solidFill>
                  <a:schemeClr val="tx2"/>
                </a:solidFill>
              </a:rPr>
              <a:t>нужен”, “Всем будет лучше без меня</a:t>
            </a:r>
            <a:r>
              <a:rPr lang="ru-RU" altLang="ru-RU" sz="4400" dirty="0" smtClean="0">
                <a:solidFill>
                  <a:schemeClr val="tx2"/>
                </a:solidFill>
              </a:rPr>
              <a:t>”</a:t>
            </a:r>
            <a:r>
              <a:rPr lang="ru-RU" altLang="ru-RU" sz="4400" dirty="0">
                <a:solidFill>
                  <a:schemeClr val="tx2"/>
                </a:solidFill>
              </a:rPr>
              <a:t> </a:t>
            </a:r>
            <a:r>
              <a:rPr lang="ru-RU" altLang="ru-RU" sz="4400" dirty="0" smtClean="0">
                <a:solidFill>
                  <a:schemeClr val="tx2"/>
                </a:solidFill>
              </a:rPr>
              <a:t>, «Они </a:t>
            </a:r>
            <a:r>
              <a:rPr lang="ru-RU" altLang="ru-RU" sz="4400" dirty="0">
                <a:solidFill>
                  <a:schemeClr val="tx2"/>
                </a:solidFill>
              </a:rPr>
              <a:t>пожалеют, когда я уйду</a:t>
            </a:r>
            <a:r>
              <a:rPr lang="ru-RU" altLang="ru-RU" sz="4400" dirty="0" smtClean="0">
                <a:solidFill>
                  <a:schemeClr val="tx2"/>
                </a:solidFill>
              </a:rPr>
              <a:t>”.</a:t>
            </a:r>
            <a:endParaRPr lang="ru-RU" altLang="ru-RU" sz="4400" dirty="0">
              <a:solidFill>
                <a:schemeClr val="tx2"/>
              </a:solidFill>
            </a:endParaRPr>
          </a:p>
          <a:p>
            <a:pPr marL="0" indent="0"/>
            <a:r>
              <a:rPr lang="ru-RU" altLang="ru-RU" sz="4400" b="1" dirty="0">
                <a:solidFill>
                  <a:schemeClr val="tx2"/>
                </a:solidFill>
              </a:rPr>
              <a:t> Жалобы на жизнь, никчемность и </a:t>
            </a:r>
            <a:r>
              <a:rPr lang="ru-RU" altLang="ru-RU" sz="4400" b="1" dirty="0" smtClean="0">
                <a:solidFill>
                  <a:schemeClr val="tx2"/>
                </a:solidFill>
              </a:rPr>
              <a:t>ненужность: </a:t>
            </a:r>
            <a:r>
              <a:rPr lang="ru-RU" altLang="ru-RU" sz="4400" dirty="0">
                <a:solidFill>
                  <a:schemeClr val="tx2"/>
                </a:solidFill>
              </a:rPr>
              <a:t>“Мне все надоело”, </a:t>
            </a:r>
            <a:r>
              <a:rPr lang="ru-RU" altLang="ru-RU" sz="4400" dirty="0" smtClean="0">
                <a:solidFill>
                  <a:schemeClr val="tx2"/>
                </a:solidFill>
              </a:rPr>
              <a:t>«Так жить – только мучиться», “Смысл мне учиться, когда в будущем нет ничего хорошего».</a:t>
            </a:r>
            <a:endParaRPr lang="ru-RU" altLang="ru-RU" sz="4400" dirty="0">
              <a:solidFill>
                <a:schemeClr val="tx2"/>
              </a:solidFill>
            </a:endParaRPr>
          </a:p>
          <a:p>
            <a:pPr marL="0" indent="0"/>
            <a:r>
              <a:rPr lang="ru-RU" altLang="ru-RU" sz="4400" b="1" dirty="0" smtClean="0">
                <a:solidFill>
                  <a:schemeClr val="tx2"/>
                </a:solidFill>
              </a:rPr>
              <a:t> Стихи</a:t>
            </a:r>
            <a:r>
              <a:rPr lang="ru-RU" altLang="ru-RU" sz="4400" b="1" dirty="0">
                <a:solidFill>
                  <a:schemeClr val="tx2"/>
                </a:solidFill>
              </a:rPr>
              <a:t>, музыка, рисунки, иллюстрирующие депрессивное </a:t>
            </a:r>
            <a:r>
              <a:rPr lang="ru-RU" altLang="ru-RU" sz="4400" b="1" dirty="0" smtClean="0">
                <a:solidFill>
                  <a:schemeClr val="tx2"/>
                </a:solidFill>
              </a:rPr>
              <a:t>настроение.</a:t>
            </a:r>
            <a:endParaRPr lang="ru-RU" altLang="ru-RU" sz="4400" b="1" dirty="0">
              <a:solidFill>
                <a:schemeClr val="tx2"/>
              </a:solidFill>
            </a:endParaRPr>
          </a:p>
          <a:p>
            <a:pPr marL="0" indent="0"/>
            <a:endParaRPr lang="ru-RU" altLang="ru-RU" sz="3600" dirty="0">
              <a:solidFill>
                <a:schemeClr val="tx2"/>
              </a:solidFill>
            </a:endParaRPr>
          </a:p>
          <a:p>
            <a:pPr marL="0" indent="0"/>
            <a:endParaRPr lang="ru-RU" altLang="ru-RU" sz="3600" dirty="0">
              <a:solidFill>
                <a:schemeClr val="tx2"/>
              </a:solidFill>
            </a:endParaRPr>
          </a:p>
          <a:p>
            <a:pPr algn="ctr"/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98984" y="188640"/>
            <a:ext cx="5565304" cy="11524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1268809"/>
            <a:ext cx="8713788" cy="56165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alt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0850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659"/>
                <a:gridCol w="4589845"/>
              </a:tblGrid>
              <a:tr h="958288">
                <a:tc>
                  <a:txBody>
                    <a:bodyPr/>
                    <a:lstStyle/>
                    <a:p>
                      <a:endParaRPr lang="ru-RU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altLang="ru-RU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ФАКТЫ</a:t>
                      </a:r>
                      <a:endParaRPr lang="ru-RU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И         ТОЛЬКО  ФАКТЫ     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976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18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 последние 10-летия в мире наблюдается стремительный рост психических расстройств.</a:t>
                      </a:r>
                      <a:endParaRPr lang="ru-RU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  <a:defRPr/>
                      </a:pPr>
                      <a:r>
                        <a:rPr lang="ru-RU" alt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В период пандемии рост увеличился   еще приблизительно на 20%.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958288"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altLang="ru-RU" sz="18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Суицид – третья причина смерти среди подростков.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Суициды «молодеют» (нижняя граница –  8 - 9 лет).</a:t>
                      </a:r>
                    </a:p>
                    <a:p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670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b="1" dirty="0" smtClean="0">
                          <a:latin typeface="+mn-lt"/>
                        </a:rPr>
                        <a:t>Среди</a:t>
                      </a:r>
                      <a:r>
                        <a:rPr lang="ru-RU" b="1" baseline="0" dirty="0" smtClean="0">
                          <a:latin typeface="+mn-lt"/>
                        </a:rPr>
                        <a:t> мальчиков большее число завершенных суицидов.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eaLnBrk="1" fontAlgn="auto" hangingPunct="1">
                        <a:spcAft>
                          <a:spcPts val="0"/>
                        </a:spcAft>
                        <a:buFont typeface="+mj-lt"/>
                        <a:buNone/>
                        <a:defRPr/>
                      </a:pPr>
                      <a:r>
                        <a:rPr lang="ru-RU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Среди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девочек в 4 раза больше число попыток.</a:t>
                      </a:r>
                      <a:endParaRPr lang="ru-RU" altLang="ru-RU" sz="1800" b="1" dirty="0" smtClean="0">
                        <a:solidFill>
                          <a:schemeClr val="tx2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58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defRPr/>
                      </a:pPr>
                      <a:r>
                        <a:rPr lang="ru-RU" altLang="ru-RU" sz="18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Как правило, суициды не происходят без предупреждения. </a:t>
                      </a:r>
                      <a:endParaRPr lang="ru-RU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Подростковые суициды внешне часто носят немотивированный характер.</a:t>
                      </a:r>
                      <a:endParaRPr lang="ru-RU" sz="18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95828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Когда люди говорят о совершении самоубийства, они НЕ только пытаются привлечь к себе внимание.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Грамотный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азговор о самоубийстве может предотвратить суицид.</a:t>
                      </a:r>
                      <a:endParaRPr lang="ru-RU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064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Большинство жертв суицида не хотят умирать.</a:t>
                      </a:r>
                      <a:endParaRPr lang="ru-RU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+mn-lt"/>
                        </a:rPr>
                        <a:t>Все они хотят</a:t>
                      </a:r>
                      <a:r>
                        <a:rPr lang="ru-RU" b="1" baseline="0" dirty="0" smtClean="0">
                          <a:latin typeface="+mn-lt"/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Жить</a:t>
                      </a:r>
                      <a:r>
                        <a:rPr lang="ru-RU" b="1" baseline="0" dirty="0" smtClean="0">
                          <a:latin typeface="+mn-lt"/>
                        </a:rPr>
                        <a:t>, но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Жить по-другому</a:t>
                      </a:r>
                      <a:r>
                        <a:rPr lang="ru-RU" b="1" baseline="0" dirty="0" smtClean="0">
                          <a:latin typeface="+mn-lt"/>
                        </a:rPr>
                        <a:t>, а как это - просто не знают.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670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все суицидальные личности страдают от психических расстройств.</a:t>
                      </a:r>
                      <a:endParaRPr lang="ru-RU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Самоубийство может совершить каждый.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40" y="188640"/>
            <a:ext cx="892899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ДОЛЖНО НАСТОРОЖИТЬ: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5200" b="1" dirty="0" smtClean="0"/>
              <a:t>Я САМЫЙ ПЛОХОЙ</a:t>
            </a:r>
          </a:p>
          <a:p>
            <a:pPr marL="0" indent="0" algn="ctr">
              <a:buNone/>
            </a:pPr>
            <a:endParaRPr lang="ru-RU" sz="2900" b="1" dirty="0" smtClean="0"/>
          </a:p>
          <a:p>
            <a:pPr marL="0" indent="0" algn="ctr">
              <a:buNone/>
            </a:pPr>
            <a:r>
              <a:rPr lang="ru-RU" sz="5200" b="1" dirty="0" smtClean="0"/>
              <a:t>ВСЕ ВОКРУГ ПЛОХО</a:t>
            </a:r>
          </a:p>
          <a:p>
            <a:pPr marL="0" indent="0" algn="ctr">
              <a:buNone/>
            </a:pPr>
            <a:endParaRPr lang="ru-RU" sz="2600" b="1" dirty="0" smtClean="0"/>
          </a:p>
          <a:p>
            <a:pPr marL="0" indent="0" algn="ctr">
              <a:buNone/>
            </a:pPr>
            <a:r>
              <a:rPr lang="ru-RU" sz="5200" b="1" dirty="0" smtClean="0"/>
              <a:t>В БУДУЩЕМ ВСЕ УЖАСНО, БУДУЩЕГО ДЛЯ МЕНЯ НЕТ</a:t>
            </a:r>
          </a:p>
          <a:p>
            <a:pPr algn="ctr"/>
            <a:endParaRPr lang="ru-RU" sz="2000" b="1" dirty="0" smtClean="0"/>
          </a:p>
          <a:p>
            <a:pPr marL="0" indent="0" algn="ctr">
              <a:buNone/>
            </a:pPr>
            <a:r>
              <a:rPr lang="ru-RU" sz="4400" b="1" dirty="0" smtClean="0"/>
              <a:t>Чувства: </a:t>
            </a:r>
            <a:r>
              <a:rPr lang="ru-RU" sz="3600" b="1" dirty="0" smtClean="0">
                <a:solidFill>
                  <a:srgbClr val="FF0000"/>
                </a:solidFill>
              </a:rPr>
              <a:t>ИЗОЛЯЦИИ, БЕСПОМОЩНОСТИ, 		ОДИНОЧЕСТВА, БЕЗНАДЕЖНОСТИ, 		СОБСТВЕННОЙ НИЧТОЖНОСТИ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НЕ ОСТАВЛЯТЬ ОДНОГО!!!</a:t>
            </a:r>
          </a:p>
          <a:p>
            <a:pPr algn="ctr"/>
            <a:endParaRPr lang="ru-RU" sz="4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92919" y="116632"/>
            <a:ext cx="8229600" cy="93610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altLang="ru-RU" sz="3200" b="1" dirty="0" smtClean="0">
                <a:solidFill>
                  <a:srgbClr val="FF0000"/>
                </a:solidFill>
              </a:rPr>
              <a:t>Чего не следует делать:</a:t>
            </a: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endParaRPr lang="ru-RU" alt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50825" y="908721"/>
            <a:ext cx="8713788" cy="5688930"/>
          </a:xfrm>
        </p:spPr>
        <p:txBody>
          <a:bodyPr>
            <a:norm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600" dirty="0" smtClean="0"/>
              <a:t>- </a:t>
            </a:r>
            <a:r>
              <a:rPr lang="ru-RU" altLang="ru-RU" sz="2600" b="1" dirty="0" smtClean="0">
                <a:solidFill>
                  <a:schemeClr val="tx2"/>
                </a:solidFill>
              </a:rPr>
              <a:t>обесценивать ситуацию:  </a:t>
            </a:r>
            <a:r>
              <a:rPr lang="ru-RU" altLang="ru-RU" sz="2600" dirty="0" smtClean="0">
                <a:solidFill>
                  <a:schemeClr val="tx2"/>
                </a:solidFill>
              </a:rPr>
              <a:t>«Это все глупости! Ты же уже такой взрослый!», «Не занимайся ерундой!», «Тебе надо об учебе, думать, а он…»;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600" b="1" dirty="0" smtClean="0">
                <a:solidFill>
                  <a:schemeClr val="tx2"/>
                </a:solidFill>
              </a:rPr>
              <a:t>- излишне драматизировать: </a:t>
            </a:r>
            <a:r>
              <a:rPr lang="ru-RU" altLang="ru-RU" sz="2600" dirty="0" smtClean="0">
                <a:solidFill>
                  <a:schemeClr val="tx2"/>
                </a:solidFill>
              </a:rPr>
              <a:t>«Какой ужас! Как ты будешь с этим жить!», «Ты поставил «крест» на своем будущем»;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2600" dirty="0" smtClean="0">
                <a:solidFill>
                  <a:schemeClr val="tx2"/>
                </a:solidFill>
              </a:rPr>
              <a:t>- </a:t>
            </a:r>
            <a:r>
              <a:rPr lang="ru-RU" altLang="ru-RU" sz="2600" b="1" dirty="0" smtClean="0">
                <a:solidFill>
                  <a:schemeClr val="tx2"/>
                </a:solidFill>
              </a:rPr>
              <a:t>«</a:t>
            </a:r>
            <a:r>
              <a:rPr lang="ru-RU" altLang="ru-RU" sz="2600" b="1" dirty="0" err="1" smtClean="0">
                <a:solidFill>
                  <a:schemeClr val="tx2"/>
                </a:solidFill>
              </a:rPr>
              <a:t>виноватить</a:t>
            </a:r>
            <a:r>
              <a:rPr lang="ru-RU" altLang="ru-RU" sz="2600" b="1" dirty="0" smtClean="0">
                <a:solidFill>
                  <a:schemeClr val="tx2"/>
                </a:solidFill>
              </a:rPr>
              <a:t>»: </a:t>
            </a:r>
            <a:r>
              <a:rPr lang="ru-RU" altLang="ru-RU" sz="2600" dirty="0" smtClean="0">
                <a:solidFill>
                  <a:schemeClr val="tx2"/>
                </a:solidFill>
              </a:rPr>
              <a:t>«Ты совсем не думаешь о родителях!», «Если ты думаешь о смерти, ты нас совсем не любишь»</a:t>
            </a:r>
          </a:p>
          <a:p>
            <a:pPr algn="just" eaLnBrk="1" hangingPunct="1">
              <a:buFontTx/>
              <a:buChar char="-"/>
            </a:pPr>
            <a:r>
              <a:rPr lang="ru-RU" altLang="ru-RU" sz="2600" b="1" dirty="0" smtClean="0">
                <a:solidFill>
                  <a:schemeClr val="tx2"/>
                </a:solidFill>
              </a:rPr>
              <a:t>запугивать:</a:t>
            </a:r>
            <a:r>
              <a:rPr lang="ru-RU" altLang="ru-RU" sz="2600" dirty="0" smtClean="0">
                <a:solidFill>
                  <a:schemeClr val="tx2"/>
                </a:solidFill>
              </a:rPr>
              <a:t> «Ты можешь вылететь из школы!», «Ты можешь попасть на учет в КДН», «Тебя положат в психбольницу», </a:t>
            </a:r>
          </a:p>
          <a:p>
            <a:pPr algn="just" eaLnBrk="1" hangingPunct="1">
              <a:buFontTx/>
              <a:buChar char="-"/>
            </a:pPr>
            <a:r>
              <a:rPr lang="ru-RU" altLang="ru-RU" sz="2600" dirty="0" smtClean="0">
                <a:solidFill>
                  <a:schemeClr val="tx2"/>
                </a:solidFill>
              </a:rPr>
              <a:t>- </a:t>
            </a:r>
            <a:r>
              <a:rPr lang="ru-RU" altLang="ru-RU" sz="2600" b="1" dirty="0" smtClean="0">
                <a:solidFill>
                  <a:schemeClr val="tx2"/>
                </a:solidFill>
              </a:rPr>
              <a:t>критиковать, клеить ярлыки: </a:t>
            </a:r>
            <a:r>
              <a:rPr lang="ru-RU" altLang="ru-RU" sz="2600" dirty="0" smtClean="0">
                <a:solidFill>
                  <a:schemeClr val="tx2"/>
                </a:solidFill>
              </a:rPr>
              <a:t>«Ты что </a:t>
            </a:r>
            <a:r>
              <a:rPr lang="ru-RU" altLang="ru-RU" sz="2600" dirty="0" err="1" smtClean="0">
                <a:solidFill>
                  <a:schemeClr val="tx2"/>
                </a:solidFill>
              </a:rPr>
              <a:t>суицидник</a:t>
            </a:r>
            <a:r>
              <a:rPr lang="ru-RU" altLang="ru-RU" sz="2600" dirty="0" smtClean="0">
                <a:solidFill>
                  <a:schemeClr val="tx2"/>
                </a:solidFill>
              </a:rPr>
              <a:t>?», «Ты  что с ума сошел?».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i="1" dirty="0" smtClean="0">
                <a:solidFill>
                  <a:schemeClr val="tx2"/>
                </a:solidFill>
              </a:rPr>
              <a:t> </a:t>
            </a:r>
            <a:endParaRPr lang="ru-RU" altLang="ru-RU" sz="2400" dirty="0" smtClean="0">
              <a:solidFill>
                <a:schemeClr val="tx2"/>
              </a:solidFill>
            </a:endParaRPr>
          </a:p>
          <a:p>
            <a:pPr eaLnBrk="1" hangingPunct="1"/>
            <a:endParaRPr lang="ru-RU" alt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96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6010"/>
                <a:gridCol w="3683624"/>
                <a:gridCol w="3004366"/>
              </a:tblGrid>
              <a:tr h="624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Если Вы слышите</a:t>
                      </a:r>
                      <a:endParaRPr lang="ru-RU" sz="18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Обязательно скажите</a:t>
                      </a:r>
                      <a:endParaRPr lang="ru-RU" sz="18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НЕ нужно </a:t>
                      </a:r>
                      <a:r>
                        <a:rPr lang="ru-RU" sz="1800" kern="1200" dirty="0">
                          <a:effectLst/>
                        </a:rPr>
                        <a:t>говорить</a:t>
                      </a:r>
                      <a:endParaRPr lang="ru-RU" sz="18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</a:tr>
              <a:tr h="143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«Ненавижу </a:t>
                      </a:r>
                      <a:r>
                        <a:rPr lang="ru-RU" sz="2000" kern="1200" dirty="0" smtClean="0">
                          <a:effectLst/>
                        </a:rPr>
                        <a:t>всех…»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</a:rPr>
                        <a:t>«Чувствую, что что-то происходит. Давай поговорим об этом»</a:t>
                      </a:r>
                      <a:endParaRPr lang="ru-RU" sz="2000" b="1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«Когда я был в твоём </a:t>
                      </a:r>
                      <a:r>
                        <a:rPr lang="ru-RU" sz="2000" kern="1200" dirty="0" smtClean="0">
                          <a:effectLst/>
                        </a:rPr>
                        <a:t>возрасте, я не позволял … Да </a:t>
                      </a:r>
                      <a:r>
                        <a:rPr lang="ru-RU" sz="2000" kern="1200" dirty="0">
                          <a:effectLst/>
                        </a:rPr>
                        <a:t>ты просто несешь чушь!»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</a:tr>
              <a:tr h="282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«Всё </a:t>
                      </a:r>
                      <a:r>
                        <a:rPr lang="ru-RU" sz="2000" kern="1200" dirty="0">
                          <a:effectLst/>
                        </a:rPr>
                        <a:t>безнадежно и бессмысленно»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</a:rPr>
                        <a:t>«Чувствую, что ты подавлен. Иногда мы все так чувствуем себя. Давай обсудим, </a:t>
                      </a:r>
                      <a:r>
                        <a:rPr lang="ru-RU" sz="2000" b="1" kern="1200" dirty="0" smtClean="0">
                          <a:effectLst/>
                        </a:rPr>
                        <a:t>что тебя волнует, и найдем выход как </a:t>
                      </a:r>
                      <a:r>
                        <a:rPr lang="ru-RU" sz="2000" b="1" kern="1200" dirty="0">
                          <a:effectLst/>
                        </a:rPr>
                        <a:t>их можно разрешить</a:t>
                      </a:r>
                      <a:r>
                        <a:rPr lang="ru-RU" sz="2000" b="1" kern="1200" dirty="0" smtClean="0">
                          <a:effectLst/>
                        </a:rPr>
                        <a:t>»</a:t>
                      </a:r>
                      <a:endParaRPr lang="ru-RU" sz="2000" b="1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«Подумай о тех, кому хуже, чем тебе</a:t>
                      </a:r>
                      <a:r>
                        <a:rPr lang="ru-RU" sz="2000" kern="1200" dirty="0" smtClean="0">
                          <a:effectLst/>
                        </a:rPr>
                        <a:t>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</a:tr>
              <a:tr h="2013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«Вам </a:t>
                      </a:r>
                      <a:r>
                        <a:rPr lang="ru-RU" sz="2000" kern="1200" dirty="0">
                          <a:effectLst/>
                        </a:rPr>
                        <a:t>было бы лучше без меня»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effectLst/>
                        </a:rPr>
                        <a:t>«Ты много значишь для меня, для нас. Меня беспокоит твое настроение. Поговорим об этом»</a:t>
                      </a:r>
                      <a:endParaRPr lang="ru-RU" sz="2000" b="1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«Не говори глупостей. Поговорим о другом»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94823" y="0"/>
            <a:ext cx="152946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476671"/>
          <a:ext cx="9144000" cy="6381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6294"/>
                <a:gridCol w="3865905"/>
                <a:gridCol w="2771801"/>
              </a:tblGrid>
              <a:tr h="231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«Вы </a:t>
                      </a:r>
                      <a:r>
                        <a:rPr lang="ru-RU" sz="2000" kern="1200" dirty="0">
                          <a:effectLst/>
                        </a:rPr>
                        <a:t>не понимаете меня!»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«</a:t>
                      </a:r>
                      <a:r>
                        <a:rPr lang="ru-RU" sz="2000" kern="1200" dirty="0">
                          <a:effectLst/>
                        </a:rPr>
                        <a:t>Расскажи мне, что ты чувствуешь. Я действительно хочу тебя понять»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«</a:t>
                      </a:r>
                      <a:r>
                        <a:rPr lang="ru-RU" sz="2000" kern="1200" dirty="0">
                          <a:effectLst/>
                        </a:rPr>
                        <a:t>Где уж мне тебя понять!»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</a:tr>
              <a:tr h="174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«Я совершил ужасный поступок»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«Я чувствую, что ты ощущаешь вину. Давай поговорим об этом»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«И что ты теперь хочешь? Выкладывай немедленно!»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</a:tr>
              <a:tr h="231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«У меня никогда ничего не </a:t>
                      </a:r>
                      <a:r>
                        <a:rPr lang="ru-RU" sz="2000" kern="1200" dirty="0" smtClean="0">
                          <a:effectLst/>
                        </a:rPr>
                        <a:t>получается, я лох»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«Ты сейчас ощущаешь недостаток сил</a:t>
                      </a:r>
                      <a:r>
                        <a:rPr lang="ru-RU" sz="2000" kern="1200" dirty="0" smtClean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 </a:t>
                      </a:r>
                      <a:r>
                        <a:rPr lang="ru-RU" sz="2000" kern="1200" dirty="0">
                          <a:effectLst/>
                        </a:rPr>
                        <a:t>Давай </a:t>
                      </a:r>
                      <a:r>
                        <a:rPr lang="ru-RU" sz="2000" kern="1200" dirty="0" smtClean="0">
                          <a:effectLst/>
                        </a:rPr>
                        <a:t>сядем, обсудим</a:t>
                      </a:r>
                      <a:r>
                        <a:rPr lang="ru-RU" sz="2000" kern="1200" dirty="0">
                          <a:effectLst/>
                        </a:rPr>
                        <a:t>, как это изменить»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«Не получается – значит не старался»</a:t>
                      </a:r>
                      <a:endParaRPr lang="ru-RU" sz="2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"/>
          <a:ext cx="9144000" cy="548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457"/>
                <a:gridCol w="3812451"/>
                <a:gridCol w="2769092"/>
              </a:tblGrid>
              <a:tr h="548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Если Вы слышите</a:t>
                      </a:r>
                      <a:endParaRPr lang="ru-RU" sz="18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Обязательно скажите</a:t>
                      </a:r>
                      <a:endParaRPr lang="ru-RU" sz="18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НЕ нужно </a:t>
                      </a:r>
                      <a:r>
                        <a:rPr lang="ru-RU" sz="1800" kern="1200" dirty="0">
                          <a:effectLst/>
                        </a:rPr>
                        <a:t>говорить</a:t>
                      </a:r>
                      <a:endParaRPr lang="ru-RU" sz="18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27343" marR="27343" marT="5859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9217024" cy="1143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743452"/>
            <a:ext cx="8568952" cy="59979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Искренне интересуйтесь проблемами 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трудностями ребенка.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Говорите 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ему о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том, что вместе вы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всегда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 найдете выход из любой ситуации.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Делитесь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ним своим опытом преодоления трудностей.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Показывайте, 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убеждайте, что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все они разрешимы. </a:t>
            </a:r>
            <a:endParaRPr lang="ru-RU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Говорите о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конкретных способах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разрешения проблем и людях, которые в этом помогают. </a:t>
            </a:r>
            <a:endParaRPr 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Особо 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обращайте внимание на эмоциональное состояние Вашего ребенка, на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внутренние переживания</a:t>
            </a: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!!!</a:t>
            </a:r>
            <a:endParaRPr lang="ru-RU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Проявляйте </a:t>
            </a:r>
            <a:r>
              <a:rPr lang="ru-RU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бдительность, контроль. </a:t>
            </a:r>
            <a:endParaRPr lang="ru-RU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Если Вы не справляетесь сами, не стесняйтесь обращаться за помощью к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специалистам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! </a:t>
            </a:r>
            <a:endParaRPr 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5565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Это ВАЖНО! 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psut.sledcom.ru/media/sledcom2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096"/>
            <a:ext cx="1656184" cy="17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rot="10800000" flipV="1">
            <a:off x="395536" y="980728"/>
            <a:ext cx="7920880" cy="560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6654" numCol="1" anchor="ctr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межрегиональное следственное управление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Следственного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Российской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«Ребенок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Позвонив на горячую линию, либо отправив смс можно передать сообщение о любом происшествии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несовершеннолетними по вопросам защиты их прав 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интересов.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телефонной линии «Ребенок в опасности» осуществляется дежурной службой следственного управления в круглосуточном режиме.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линии: </a:t>
            </a:r>
            <a:r>
              <a:rPr lang="ru-RU" alt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(831)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422-84-62,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8-800-100-21-89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 descr="https://psut.sledcom.ru/media/print/img/prin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-238125"/>
            <a:ext cx="1524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16962" cy="47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373216"/>
            <a:ext cx="4885874" cy="86409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54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E:\Документация зав. отдела\Эмблема нова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2016224" cy="20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291994"/>
            <a:ext cx="8136904" cy="252028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МБОУДО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ПСИХОЛОГО-ПЕДАГОГИЧЕСКОЙ, МЕДИЦИНСКОЙ И СОЦИАЛЬНОЙ ПОМОЩИ «САТОРИС» ГО г. Уфа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941863"/>
            <a:ext cx="8615363" cy="1295449"/>
          </a:xfrm>
        </p:spPr>
        <p:txBody>
          <a:bodyPr rtlCol="0"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sz="2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Адрес: г. Уфа, ул. Первомайская, д. 5/1</a:t>
            </a:r>
            <a:br>
              <a:rPr lang="ru-RU" sz="2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Телефон приемной: +7 (347) 242-19-19</a:t>
            </a:r>
            <a: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0" y="0"/>
            <a:ext cx="91497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9217024" cy="1143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328594"/>
          </a:xfrm>
        </p:spPr>
        <p:txBody>
          <a:bodyPr>
            <a:noAutofit/>
          </a:bodyPr>
          <a:lstStyle/>
          <a:p>
            <a:r>
              <a:rPr lang="ru-RU" sz="2400" dirty="0" smtClean="0"/>
              <a:t> </a:t>
            </a:r>
            <a:r>
              <a:rPr lang="ru-RU" sz="2800" dirty="0" smtClean="0"/>
              <a:t>Конфликтные отношения с учителями.</a:t>
            </a:r>
          </a:p>
          <a:p>
            <a:r>
              <a:rPr lang="ru-RU" sz="2800" dirty="0" smtClean="0"/>
              <a:t>Проблема признания сверстниками</a:t>
            </a:r>
          </a:p>
          <a:p>
            <a:r>
              <a:rPr lang="ru-RU" sz="2800" dirty="0" smtClean="0"/>
              <a:t>Давление со стороны </a:t>
            </a:r>
            <a:r>
              <a:rPr lang="ru-RU" sz="2800" dirty="0" err="1" smtClean="0"/>
              <a:t>референтной</a:t>
            </a:r>
            <a:r>
              <a:rPr lang="ru-RU" sz="2800" dirty="0" smtClean="0"/>
              <a:t> группы (</a:t>
            </a:r>
            <a:r>
              <a:rPr lang="ru-RU" sz="2800" dirty="0" err="1" smtClean="0"/>
              <a:t>группы</a:t>
            </a:r>
            <a:r>
              <a:rPr lang="ru-RU" sz="2800" dirty="0" smtClean="0"/>
              <a:t>, по отношению к которой ребенок чувствует свою принадлежность) сверстников</a:t>
            </a:r>
          </a:p>
          <a:p>
            <a:r>
              <a:rPr lang="ru-RU" sz="2800" smtClean="0"/>
              <a:t>Частая </a:t>
            </a:r>
            <a:r>
              <a:rPr lang="ru-RU" sz="2800" dirty="0" smtClean="0"/>
              <a:t>смена учебного заведения (потеря друзей, одноклассников, разрыв связи с </a:t>
            </a:r>
            <a:r>
              <a:rPr lang="ru-RU" sz="2800" dirty="0" err="1" smtClean="0"/>
              <a:t>референтной</a:t>
            </a:r>
            <a:r>
              <a:rPr lang="ru-RU" sz="2800" dirty="0" smtClean="0"/>
              <a:t> группой)</a:t>
            </a:r>
          </a:p>
          <a:p>
            <a:endParaRPr lang="ru-RU" sz="2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Другие трудности, провоцирующие суицидальное поведение: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196664" cy="562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Что может стать </a:t>
            </a:r>
            <a:r>
              <a:rPr lang="ru-RU" sz="31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причиной трагедии</a:t>
            </a:r>
            <a:endParaRPr lang="ru-RU" sz="31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6192688" cy="2445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cs typeface="Times New Roman" panose="02020603050405020304" pitchFamily="18" charset="0"/>
              </a:rPr>
              <a:t>. Жизненные обстоятельства или ситуации, которые ребенок </a:t>
            </a:r>
            <a:r>
              <a:rPr lang="ru-RU" sz="2400" b="1" u="sng" dirty="0">
                <a:cs typeface="Times New Roman" panose="02020603050405020304" pitchFamily="18" charset="0"/>
              </a:rPr>
              <a:t>воспринимает</a:t>
            </a:r>
            <a:r>
              <a:rPr lang="ru-RU" sz="2400" b="1" dirty="0">
                <a:cs typeface="Times New Roman" panose="02020603050405020304" pitchFamily="18" charset="0"/>
              </a:rPr>
              <a:t> как невыносимо трудные, </a:t>
            </a:r>
            <a:r>
              <a:rPr lang="ru-RU" sz="2400" b="1" dirty="0" smtClean="0">
                <a:cs typeface="Times New Roman" panose="02020603050405020304" pitchFamily="18" charset="0"/>
              </a:rPr>
              <a:t>непреодолимые, несовместимые с жизнью.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3" y="289257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интернет-ресурсов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которые могут оказывать разрушающее воздействие на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неокрепшую психику.</a:t>
            </a:r>
            <a:endParaRPr lang="ru-RU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60" y="2859372"/>
            <a:ext cx="2801220" cy="17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66738"/>
            <a:ext cx="2272416" cy="186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94116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3. Социальные изменения в обществе, не зависящие от семьи и школы и негативно влияющие на атмосферу в семье ребенка </a:t>
            </a:r>
            <a:r>
              <a:rPr lang="ru-RU" sz="2400" b="1" dirty="0" smtClean="0">
                <a:cs typeface="Times New Roman" panose="02020603050405020304" pitchFamily="18" charset="0"/>
              </a:rPr>
              <a:t>(в </a:t>
            </a:r>
            <a:r>
              <a:rPr lang="ru-RU" sz="2400" b="1" dirty="0" err="1" smtClean="0">
                <a:cs typeface="Times New Roman" panose="02020603050405020304" pitchFamily="18" charset="0"/>
              </a:rPr>
              <a:t>т.ч</a:t>
            </a:r>
            <a:r>
              <a:rPr lang="ru-RU" sz="2400" b="1" dirty="0" smtClean="0">
                <a:cs typeface="Times New Roman" panose="02020603050405020304" pitchFamily="18" charset="0"/>
              </a:rPr>
              <a:t>. пандемия</a:t>
            </a:r>
            <a:r>
              <a:rPr lang="ru-RU" sz="2400" b="1" dirty="0"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4"/>
          <p:cNvSpPr txBox="1"/>
          <p:nvPr/>
        </p:nvSpPr>
        <p:spPr>
          <a:xfrm>
            <a:off x="35496" y="1069931"/>
            <a:ext cx="9144000" cy="4603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НАШИ ДВЕРИ ВСЕГДА ОТКРЫТЫ ДЛЯ ВАС!</a:t>
            </a:r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85725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645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51520" y="1592736"/>
            <a:ext cx="6264696" cy="4184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Практическая бесплатная социально-психологическая помощь несовершеннолетним, родителям, в том числе оказавшимся в трудной жизненной ситуации, социально-опасном положении: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для записи: 8 (347) 223-58-83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Экстренная бесплатная круглосуточная психологическая помощь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телефону доверия: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(347) 223-22-11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МБУ ГЦ ППС «ИНДИГО»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www.indigocentre.ru</a:t>
            </a:r>
            <a:endParaRPr lang="ru-RU" sz="1400" b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социальной сети «ВКонтакте» по адресу  </a:t>
            </a:r>
          </a:p>
          <a:p>
            <a:pPr algn="ctr">
              <a:defRPr/>
            </a:pPr>
            <a: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4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vk.com/indigo_centre</a:t>
            </a: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indigo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2232211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 адрес: Республика Башкортостан г. Уфа 450083, ул.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Шафиева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12/2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Городской центр психолого-социального сопровождения «ИНДИГО» городского округа город Уфа Республики Башкортостан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 приемной: 223-44-49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indigo-centre@mail.ru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10" y="1412240"/>
            <a:ext cx="1348740" cy="1289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9217024" cy="143103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2" cy="41764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 1. Неразвитость отношений привязанности между матерью и ребенком.</a:t>
            </a:r>
          </a:p>
          <a:p>
            <a:pPr>
              <a:buNone/>
            </a:pPr>
            <a:r>
              <a:rPr lang="ru-RU" sz="2400" dirty="0" smtClean="0"/>
              <a:t>2. Жестокое обращение. Ребенок младшего школьного возраста не может оказать сопротивление своим родителям, защититься от психологического и физического насилия с их стороны.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5565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Семейные факторы риска формирования суицидального поведения:</a:t>
            </a:r>
          </a:p>
          <a:p>
            <a:pPr algn="ctr"/>
            <a:r>
              <a:rPr lang="ru-RU" sz="3200" b="1" dirty="0" smtClean="0"/>
              <a:t>взаимоотношения внутри семьи младшего школьника</a:t>
            </a:r>
            <a:endParaRPr lang="ru-RU" sz="3200" b="1" dirty="0">
              <a:latin typeface="+mj-lt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995936" y="4437112"/>
            <a:ext cx="86409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373216"/>
            <a:ext cx="77768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Депрессия, </a:t>
            </a:r>
            <a:r>
              <a:rPr lang="ru-RU" sz="2800" dirty="0" smtClean="0">
                <a:solidFill>
                  <a:schemeClr val="tx1"/>
                </a:solidFill>
              </a:rPr>
              <a:t>как причина большинства суицидов в детском и подростковом возрасте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2058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4868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«Маскированная» депрессия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556792"/>
            <a:ext cx="7632848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Прежде спокойный ребенок стал суетливым, взвинченным, развивает бурную, неустанную деятельность, проявляет грубость, агрессию, не делает домашнего задания, может прогуливать школу, уходить из дома и т.п.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9217024" cy="11430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568952" cy="5328594"/>
          </a:xfrm>
        </p:spPr>
        <p:txBody>
          <a:bodyPr>
            <a:noAutofit/>
          </a:bodyPr>
          <a:lstStyle/>
          <a:p>
            <a:r>
              <a:rPr lang="ru-RU" sz="2400" dirty="0" smtClean="0"/>
              <a:t> </a:t>
            </a:r>
            <a:r>
              <a:rPr lang="ru-RU" sz="2500" dirty="0" smtClean="0"/>
              <a:t>Организовать своему ребенку щадящий режим дома и в школе переговорить с педагогами, чтобы они временно снизили учебные требования к ребенку (объяснив свою просьбу).</a:t>
            </a:r>
          </a:p>
          <a:p>
            <a:r>
              <a:rPr lang="ru-RU" sz="2500" dirty="0" smtClean="0"/>
              <a:t>Посетить психолога, окружить ребенка дома вниманием и заботой, продемонстрировать свою любовь и поддержку.</a:t>
            </a:r>
          </a:p>
          <a:p>
            <a:r>
              <a:rPr lang="ru-RU" sz="2500" dirty="0" smtClean="0"/>
              <a:t>Побаловать своего ребенка его любимыми блюдами, стараться, чтобы он как можно чаще испытывал чувство удовольствия и радости.</a:t>
            </a:r>
          </a:p>
          <a:p>
            <a:r>
              <a:rPr lang="ru-RU" sz="2500" dirty="0" smtClean="0"/>
              <a:t>При затяжной депрессии обязательна консультация психотерапевта или невролога и медикаментозная терапия.</a:t>
            </a:r>
          </a:p>
          <a:p>
            <a:pPr>
              <a:buNone/>
            </a:pPr>
            <a:endParaRPr lang="ru-RU" sz="2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Если родители заметили признаки депрессии, необходимо: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84"/>
                <a:gridCol w="4716016"/>
              </a:tblGrid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ТРУДНОСТИ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 ДЕЛАТЬ</a:t>
                      </a:r>
                      <a:endParaRPr lang="ru-RU" sz="2400" dirty="0"/>
                    </a:p>
                  </a:txBody>
                  <a:tcPr/>
                </a:tc>
              </a:tr>
              <a:tr h="2089547">
                <a:tc>
                  <a:txBody>
                    <a:bodyPr/>
                    <a:lstStyle/>
                    <a:p>
                      <a:pPr marL="0" indent="450850">
                        <a:spcBef>
                          <a:spcPct val="0"/>
                        </a:spcBef>
                        <a:buNone/>
                      </a:pPr>
                      <a:r>
                        <a:rPr lang="ru-RU" altLang="ru-RU" sz="2400" b="1" u="sng" dirty="0" smtClean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</a:rPr>
                        <a:t>Проблемы в семье: </a:t>
                      </a:r>
                      <a:r>
                        <a:rPr lang="ru-RU" altLang="ru-RU" sz="2400" b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нарушение контакта между родителем и ребенком, невнимание к внутренним</a:t>
                      </a:r>
                      <a:r>
                        <a:rPr lang="ru-RU" altLang="ru-RU" sz="2400" b="1" baseline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 переживаниям.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УВАЖЕНИЕ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КОНТАКТ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КОНТРОЛЬ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ПОНИМАНИЕ ЧУВСТВ и ПЕРЕЖИВАНИЙ</a:t>
                      </a:r>
                      <a:endParaRPr lang="ru-RU" sz="24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125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2400" b="1" u="sng" dirty="0" smtClean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</a:rPr>
                        <a:t> Проблемы в семье: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2400" b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конфликты между родителями и членами семьи, </a:t>
                      </a:r>
                      <a:r>
                        <a:rPr lang="ru-RU" altLang="ru-RU" sz="2400" b="1" baseline="0" dirty="0" smtClean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болезни членов семьи,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ru-RU" sz="2400" b="1" dirty="0" smtClean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развод, ситуация потери,</a:t>
                      </a:r>
                      <a:r>
                        <a:rPr lang="ru-RU" altLang="ru-RU" sz="2400" b="1" baseline="0" dirty="0" smtClean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400" b="1" dirty="0" smtClean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насилие,</a:t>
                      </a:r>
                      <a:r>
                        <a:rPr lang="ru-RU" altLang="ru-RU" sz="2400" b="1" baseline="0" dirty="0" smtClean="0">
                          <a:solidFill>
                            <a:srgbClr val="FF0000"/>
                          </a:solidFill>
                          <a:cs typeface="Times New Roman" panose="02020603050405020304" pitchFamily="18" charset="0"/>
                        </a:rPr>
                        <a:t> зависимости.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Гармонизировать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 семейную атмосферу между всеми членами семьи.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Своевременно решать внутрисемейные проблемы.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Развивать и поддерживать семейные ритуалы и традиции.</a:t>
                      </a:r>
                    </a:p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Особо контролировать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эмоциональное состояние ребенка  в кризисных семейных ситуациях.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4536" y="0"/>
          <a:ext cx="9129464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402"/>
                <a:gridCol w="4472062"/>
              </a:tblGrid>
              <a:tr h="7507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ТРУДНОСТИ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 ДЕЛАТЬ</a:t>
                      </a:r>
                      <a:endParaRPr lang="ru-RU" sz="2400" dirty="0"/>
                    </a:p>
                  </a:txBody>
                  <a:tcPr/>
                </a:tc>
              </a:tr>
              <a:tr h="610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u="sng" dirty="0" smtClean="0">
                          <a:solidFill>
                            <a:schemeClr val="tx2"/>
                          </a:solidFill>
                        </a:rPr>
                        <a:t>Проблемы со здоровьем: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Депрессия,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расстройство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сна,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расстройство пищевого поведения,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расстройства эмоций </a:t>
                      </a:r>
                      <a:b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и  поведения,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нарушения психического здоровья,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зависимость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от ПАВ,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интернет-зависимость.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Учить заботиться  о здоровье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u="sng" baseline="0" dirty="0" smtClean="0">
                          <a:solidFill>
                            <a:schemeClr val="tx2"/>
                          </a:solidFill>
                        </a:rPr>
                        <a:t>Физическом: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режим сна (ночной),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режим питания,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физические нагрузки,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прогулки.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u="sng" baseline="0" dirty="0" smtClean="0">
                          <a:solidFill>
                            <a:schemeClr val="tx2"/>
                          </a:solidFill>
                        </a:rPr>
                        <a:t>Психическом: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учить навыкам саморегуляции и управления эмоциями,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цифровая гигиена,</a:t>
                      </a:r>
                      <a:endParaRPr lang="ru-RU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избавление от зависимостей,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 своевременное обращение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к специалистам.</a:t>
                      </a:r>
                      <a:endParaRPr lang="ru-RU" sz="24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-19620" y="0"/>
          <a:ext cx="9144000" cy="7093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8"/>
                <a:gridCol w="5220072"/>
              </a:tblGrid>
              <a:tr h="361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ТРУДНОСТИ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ДЕЛАТЬ</a:t>
                      </a:r>
                      <a:endParaRPr lang="ru-RU" dirty="0"/>
                    </a:p>
                  </a:txBody>
                  <a:tcPr/>
                </a:tc>
              </a:tr>
              <a:tr h="3370684">
                <a:tc>
                  <a:txBody>
                    <a:bodyPr/>
                    <a:lstStyle/>
                    <a:p>
                      <a:pPr marL="0" indent="450850">
                        <a:spcBef>
                          <a:spcPct val="0"/>
                        </a:spcBef>
                        <a:buNone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4508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u="sng" dirty="0" smtClean="0">
                          <a:solidFill>
                            <a:schemeClr val="tx2"/>
                          </a:solidFill>
                        </a:rPr>
                        <a:t>Проблемы в обучении: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низкая успеваемость, отсутствие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мотивации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к учебе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синдром отличника, страх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неуспешности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450850">
                        <a:spcBef>
                          <a:spcPct val="0"/>
                        </a:spcBef>
                        <a:buNone/>
                      </a:pP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450850">
                        <a:spcBef>
                          <a:spcPct val="0"/>
                        </a:spcBef>
                        <a:buNone/>
                      </a:pPr>
                      <a:endParaRPr lang="ru-RU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Разделить с ребенком ответственность за  сложную ситуацию, помочь решить проблему.</a:t>
                      </a:r>
                    </a:p>
                    <a:p>
                      <a:r>
                        <a:rPr lang="ru-RU" sz="2000" b="1" u="sng" baseline="0" dirty="0" smtClean="0">
                          <a:solidFill>
                            <a:srgbClr val="FF0000"/>
                          </a:solidFill>
                        </a:rPr>
                        <a:t>Правило трёх «П»: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Поддержка: 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«Я понимаю, что тебя тревожит …»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Похвала: 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«Ты умеешь справляться  с трудностями, помнишь….»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Помощь: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 « Я помогу тебе, давай попробуем …»</a:t>
                      </a:r>
                    </a:p>
                    <a:p>
                      <a:endParaRPr lang="ru-RU" sz="2000" dirty="0" smtClean="0"/>
                    </a:p>
                    <a:p>
                      <a:endParaRPr lang="ru-RU" sz="18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09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u="sng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u="sng" dirty="0" smtClean="0">
                          <a:solidFill>
                            <a:schemeClr val="tx2"/>
                          </a:solidFill>
                        </a:rPr>
                        <a:t>Проблемы в школьном социуме: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u="none" dirty="0" smtClean="0">
                          <a:solidFill>
                            <a:schemeClr val="tx1"/>
                          </a:solidFill>
                        </a:rPr>
                        <a:t>конфликты и н</a:t>
                      </a:r>
                      <a:r>
                        <a:rPr lang="ru-RU" sz="2000" b="1" u="none" baseline="0" dirty="0" smtClean="0">
                          <a:solidFill>
                            <a:schemeClr val="tx1"/>
                          </a:solidFill>
                        </a:rPr>
                        <a:t>арушение контакта с </a:t>
                      </a:r>
                      <a:r>
                        <a:rPr lang="ru-RU" sz="2000" b="1" u="none" dirty="0" smtClean="0">
                          <a:solidFill>
                            <a:schemeClr val="tx1"/>
                          </a:solidFill>
                        </a:rPr>
                        <a:t>педагогами и сверстниками,</a:t>
                      </a:r>
                      <a:r>
                        <a:rPr lang="ru-RU" sz="2000" b="1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u="none" baseline="0" dirty="0" smtClean="0">
                          <a:solidFill>
                            <a:srgbClr val="FF0000"/>
                          </a:solidFill>
                        </a:rPr>
                        <a:t>БУЛЛИНГ, </a:t>
                      </a:r>
                      <a:r>
                        <a:rPr lang="ru-RU" sz="2000" b="1" u="none" baseline="0" dirty="0" smtClean="0">
                          <a:solidFill>
                            <a:schemeClr val="tx1"/>
                          </a:solidFill>
                        </a:rPr>
                        <a:t>нежелание посещать школу, прогулы.</a:t>
                      </a:r>
                      <a:endParaRPr lang="ru-RU" sz="2000" b="1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Хорошо знать круг друзей,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 о</a:t>
                      </a:r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дноклассников, 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родителей класса.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Поддерживать постоянный контакт с педагогами. Помогать своевременно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 разрешать конфликты, налаживать контакты.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Быть в курсе всех событий школьной жизни.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Своевременно выяснять причины нежелания посещать школу и прогулов.</a:t>
                      </a:r>
                      <a:endParaRPr lang="ru-RU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Предотвращать буллинг!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1927</Words>
  <Application>Microsoft Office PowerPoint</Application>
  <PresentationFormat>Экран (4:3)</PresentationFormat>
  <Paragraphs>324</Paragraphs>
  <Slides>30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 Что может стать причиной трагедии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ПОКОЛЕНИЕ Z (1997-2012 г.р.) КТО они «ГОСТИ ИЗ БУДУЩЕГО»</vt:lpstr>
      <vt:lpstr>ОНЛАЙН РИСКИ</vt:lpstr>
      <vt:lpstr>САЙТЫ, ПРОПАГАНДИРУЮЩИЕ  ЧРЕЗМЕРНОЕ ПОХУДЕНИЕ</vt:lpstr>
      <vt:lpstr>ЧТО ДЕЛАТЬ</vt:lpstr>
      <vt:lpstr> </vt:lpstr>
      <vt:lpstr>ЧТО ДОЛЖНО НАСТОРОЖИТЬ</vt:lpstr>
      <vt:lpstr>ЧТО ДОЛЖНО НАСТОРОЖИТЬ</vt:lpstr>
      <vt:lpstr>ЧТО ДОЛЖНО НАСТОРОЖИТЬ</vt:lpstr>
      <vt:lpstr>ЧТО ДОЛЖНО НАСТОРОЖИТЬ</vt:lpstr>
      <vt:lpstr>ЧТО ДОЛЖНО НАСТОРОЖИТЬ:</vt:lpstr>
      <vt:lpstr> Чего не следует делать: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МБОУДО «ЦЕНТР ПСИХОЛОГО-ПЕДАГОГИЧЕСКОЙ, МЕДИЦИНСКОЙ И СОЦИАЛЬНОЙ ПОМОЩИ «САТОРИС» ГО г. Уфа 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ОБРАЗОВАТЕЛЬНОЕ УЧРЕЖДЕНИЕ  ДОПОЛНИТЕЛЬНОГО ОБРАЗОВАНИЯ «ЦЕНТР ПСИХОЛОГО-ПЕДАГОГИЧЕСКОЙ, МЕДИЦИНСКОЙ И СОЦИАЛЬНОЙ ПОМОЩИ «САТОРИС» ГО г. Уфа</dc:title>
  <dc:creator>User</dc:creator>
  <cp:lastModifiedBy>Юльчик)))))</cp:lastModifiedBy>
  <cp:revision>137</cp:revision>
  <cp:lastPrinted>2024-11-26T08:59:57Z</cp:lastPrinted>
  <dcterms:created xsi:type="dcterms:W3CDTF">2024-11-25T06:58:43Z</dcterms:created>
  <dcterms:modified xsi:type="dcterms:W3CDTF">2024-12-02T12:00:32Z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DF530A29AD48465A90CB97CBD833363C_12</vt:lpwstr>
  </property>
  <property fmtid="{D5CDD505-2E9C-101B-9397-08002B2CF9AE}" pid="3" name="KSOProductBuildVer">
    <vt:lpwstr>1049-12.2.0.18911</vt:lpwstr>
  </property>
</Properties>
</file>